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15"/>
  </p:notesMasterIdLst>
  <p:sldIdLst>
    <p:sldId id="273" r:id="rId6"/>
    <p:sldId id="285" r:id="rId7"/>
    <p:sldId id="296" r:id="rId8"/>
    <p:sldId id="298" r:id="rId9"/>
    <p:sldId id="297" r:id="rId10"/>
    <p:sldId id="291" r:id="rId11"/>
    <p:sldId id="292" r:id="rId12"/>
    <p:sldId id="294" r:id="rId13"/>
    <p:sldId id="295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50A4D1C-5FDC-659F-A7EC-60A4252E73DE}" name="Del Vecchio Ginevra" initials="DG" userId="S::ginevra.delvecchio_cor.europa.eu#ext#@eceuropaeu.onmicrosoft.com::15c540f8-f549-4803-bd97-1943e6bd631b" providerId="AD"/>
  <p188:author id="{0EB31F90-C074-6EA7-4E7F-065BFB8F1189}" name="Betty Tkadlcikova (CoR)" initials="B(" userId="S::betty.tkadlcikova_cor.europa.eu#ext#@eceuropaeu.onmicrosoft.com::96ba4404-4e23-4091-a06d-034b2ff3d767" providerId="AD"/>
  <p188:author id="{C8AE60AC-AC10-BE85-AA8A-E7492884256D}" name="Ciampaglione Paolo" initials="CP" userId="S::paolo.ciampaglione_cor.europa.eu#ext#@eceuropaeu.onmicrosoft.com::5145b5dc-8aa0-4923-86aa-c39beda7fb83" providerId="AD"/>
  <p188:author id="{F1C489B6-3C8A-6F1B-A2BB-3DE1997FA6C5}" name="BISIAUX Amaury (REGIO-EXT)" initials="B(" userId="S::amaury.bisiaux@ext.ec.europa.eu::9872995e-11b9-4df5-be09-a53f32e021c0" providerId="AD"/>
  <p188:author id="{72320DB8-E510-3E22-F6A2-E15A1AADCEB3}" name="RIZZO Anna (REGIO)" initials="R(" userId="S::anna.rizzo@ec.europa.eu::a8edabb2-fa99-4be8-8ed0-d02256a0e5b4" providerId="AD"/>
  <p188:author id="{DE7D61D7-1FBA-B608-D05C-E7187BCB537C}" name="QUITADAMO Angela Pia (REGIO-EXT)" initials="Q(" userId="S::angela-pia.quitadamo@ext.ec.europa.eu::e8c829bf-8492-48ad-8c19-8ab35a7d1375" providerId="AD"/>
  <p188:author id="{04A468EB-7DA9-382D-B7FF-D4EA5F550C3E}" name="PINTO Jose Antonio (REGIO)" initials="P(" userId="S::jose-antonio.pinto@ec.europa.eu::74eefbd4-9375-4550-9e4f-662c4e0315d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halie Roelandt" initials="nroe" lastIdx="5" clrIdx="0">
    <p:extLst>
      <p:ext uri="{19B8F6BF-5375-455C-9EA6-DF929625EA0E}">
        <p15:presenceInfo xmlns:p15="http://schemas.microsoft.com/office/powerpoint/2012/main" userId="Nathalie Roelandt" providerId="None"/>
      </p:ext>
    </p:extLst>
  </p:cmAuthor>
  <p:cmAuthor id="2" name="Del Vecchio Ginevra" initials="DVG" lastIdx="14" clrIdx="2">
    <p:extLst>
      <p:ext uri="{19B8F6BF-5375-455C-9EA6-DF929625EA0E}">
        <p15:presenceInfo xmlns:p15="http://schemas.microsoft.com/office/powerpoint/2012/main" userId="S-1-5-21-8915387-2032300435-1842888061-46694" providerId="AD"/>
      </p:ext>
    </p:extLst>
  </p:cmAuthor>
  <p:cmAuthor id="3" name="LIVIU RANCIOAGA" initials="LR" lastIdx="1" clrIdx="3">
    <p:extLst>
      <p:ext uri="{19B8F6BF-5375-455C-9EA6-DF929625EA0E}">
        <p15:presenceInfo xmlns:p15="http://schemas.microsoft.com/office/powerpoint/2012/main" userId="S-1-5-21-3680615083-1058651665-2033921387-11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49356"/>
    <a:srgbClr val="1A6932"/>
    <a:srgbClr val="F6AA76"/>
    <a:srgbClr val="F38F4D"/>
    <a:srgbClr val="9AC43F"/>
    <a:srgbClr val="F28943"/>
    <a:srgbClr val="80C284"/>
    <a:srgbClr val="56B6DB"/>
    <a:srgbClr val="F9CB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2152D9-30C7-A1FC-D416-631D8B02BB00}" v="461" dt="2022-05-18T13:48:58.179"/>
    <p1510:client id="{02502287-C3BC-4B0C-B06B-0DE68C62CD3D}" v="1" dt="2022-05-24T07:27:12.088"/>
    <p1510:client id="{0EDABB2F-53EC-7463-2E09-6D01EDC40730}" v="44" dt="2022-01-20T09:54:29.858"/>
    <p1510:client id="{11A07DA3-041B-4AAD-AB93-333451A75B27}" v="48" dt="2022-05-24T14:50:19.991"/>
    <p1510:client id="{1636A9EF-B5E9-41DB-91C2-B671B9E3DFE8}" v="2" dt="2022-01-21T15:30:05.404"/>
    <p1510:client id="{1D5B04DB-0B1E-4AAF-B70D-819E687B4CEF}" v="46" dt="2022-05-25T12:32:25.587"/>
    <p1510:client id="{20F4773E-6DE4-4B93-AEC8-9194A8970747}" v="466" dt="2022-05-30T14:34:30.263"/>
    <p1510:client id="{222106DE-C481-47F0-B899-9346EF50C944}" v="353" dt="2022-01-21T12:18:43.181"/>
    <p1510:client id="{2668E0F2-ACC8-498B-959D-0CA281EF0922}" v="11" dt="2022-05-30T07:08:56.267"/>
    <p1510:client id="{2C4BD2BC-D82C-465A-8021-149A8141F784}" v="55" dt="2022-05-24T09:04:35.290"/>
    <p1510:client id="{2FBDC64D-037E-4381-BF37-C231169691B1}" v="4" dt="2022-05-24T11:59:31.253"/>
    <p1510:client id="{3041E4F2-2D5F-4091-B35E-CE5A73F0DC3B}" v="24" dt="2022-05-24T14:40:33.468"/>
    <p1510:client id="{341BA52E-A901-CB77-6E1C-68644CF0097D}" v="9" dt="2022-05-25T13:45:50.966"/>
    <p1510:client id="{38FEC3EE-B417-B519-D906-9A40103090DA}" v="2" dt="2022-05-24T14:21:16.905"/>
    <p1510:client id="{3B357EAA-FF64-458B-B777-59E13A5F42B9}" v="6" dt="2022-05-25T14:35:23.036"/>
    <p1510:client id="{4EF2E001-6F3C-4D82-9677-F4CA05F13F4B}" v="83" dt="2022-05-25T16:17:16.406"/>
    <p1510:client id="{515001AC-B4C0-4B9B-B003-94E3762F4F82}" v="15" dt="2022-05-23T07:44:24.477"/>
    <p1510:client id="{53A3B5F4-4D49-4B2E-97E3-8FDF17BB3485}" v="10" dt="2022-05-20T12:05:49.355"/>
    <p1510:client id="{548D0A2D-5F2A-46EB-AE17-F2027F72BEA9}" v="48" dt="2022-05-30T11:37:42.485"/>
    <p1510:client id="{57F91D7F-0929-4F70-A17A-49FE77DE63C2}" v="30" dt="2022-05-24T10:47:54.962"/>
    <p1510:client id="{59EFD087-99EA-4952-8166-E37D7F55D1BC}" v="11" dt="2022-05-30T13:27:54.750"/>
    <p1510:client id="{619C9990-9071-42AF-8D05-22ADB1199E08}" v="8" dt="2022-05-30T18:08:30.495"/>
    <p1510:client id="{668545F8-CD48-4EEC-B9B0-8F913FA697FB}" v="282" dt="2022-05-20T12:54:43.257"/>
    <p1510:client id="{70D7DF84-C9CB-9006-78E6-1AD49F6B4FA9}" v="3" dt="2022-05-30T20:16:32.566"/>
    <p1510:client id="{7FC4002F-47F1-4F35-A334-CA739E0592A8}" v="4" dt="2022-01-21T15:31:42.304"/>
    <p1510:client id="{80396C4E-BD7F-4BB2-A59B-42F182A9416B}" v="46" dt="2022-05-16T09:37:58.244"/>
    <p1510:client id="{89E5E2BC-41AD-1394-95F3-A392061122D0}" v="45" dt="2022-05-16T09:53:43.234"/>
    <p1510:client id="{8FC443C6-DC97-4E5E-BCC1-1775CD4B32FE}" v="135" dt="2022-05-30T17:38:09.215"/>
    <p1510:client id="{943C909F-EF5B-E90E-45CF-265DCECDE02A}" v="4" dt="2022-05-30T21:16:19.137"/>
    <p1510:client id="{96E8A56F-29C6-4696-A5CA-613F88CB11E1}" v="26" dt="2022-05-30T12:09:19.419"/>
    <p1510:client id="{A6EBDF0C-DBE1-066A-749C-1D59EE05FD00}" v="28" dt="2022-05-20T11:10:57.569"/>
    <p1510:client id="{A704DE02-D1BF-4EDA-BE21-731D15BFEB5B}" v="5" dt="2022-05-25T13:18:44.659"/>
    <p1510:client id="{AFE53B11-310C-4F45-BA57-1878642F30AF}" v="349" dt="2022-05-30T16:16:30.649"/>
    <p1510:client id="{B5A31281-4001-E4F9-A3FF-0336ABFBC943}" v="826" dt="2022-05-20T14:28:14.276"/>
    <p1510:client id="{C6F7D700-66FA-4009-A14F-2F41EED37BEA}" v="109" dt="2022-05-19T14:51:09.767"/>
    <p1510:client id="{C8357EB5-7E95-6CF1-195F-1B945A529FB8}" v="24" dt="2022-05-30T11:01:06.079"/>
    <p1510:client id="{CB4393AE-2AA6-3B40-49B5-D5A8211C2BB6}" v="1" dt="2022-05-30T13:46:06.036"/>
    <p1510:client id="{D264C1EE-0295-52F6-D7BD-AAEACCE9C86F}" v="1" dt="2022-05-20T11:13:19.980"/>
    <p1510:client id="{D2B2A61C-7DEF-5121-80BD-347646798C1B}" v="17" dt="2022-05-30T08:49:11.979"/>
    <p1510:client id="{D312DB79-1BC5-CBEB-2496-54B2F5B457BB}" v="9" dt="2022-05-24T15:05:58.331"/>
    <p1510:client id="{D9CB1B75-7C88-4C7E-BB74-502291297D88}" v="292" dt="2022-05-25T11:23:47.755"/>
    <p1510:client id="{DA385FCC-6534-4179-98E5-386C7921AD35}" v="5" dt="2022-05-25T14:38:33.660"/>
    <p1510:client id="{DB6AA9E4-ADD6-3F3A-7DF1-0A975B4993EF}" v="1" dt="2022-05-30T14:32:54.038"/>
    <p1510:client id="{DD478362-9D2A-8053-D488-047237D76240}" v="135" dt="2022-05-25T16:49:59.570"/>
    <p1510:client id="{DE0A5256-6027-0ADB-7D5A-0DD09C5A9369}" v="1" dt="2022-05-17T07:25:28.811"/>
    <p1510:client id="{E3CF778D-5D45-01CB-075F-C4966F2D72D1}" v="586" dt="2022-05-25T07:35:59.052"/>
    <p1510:client id="{EA6779EC-0D58-46EA-8569-A19837275550}" v="4" dt="2022-05-31T05:45:10.062"/>
    <p1510:client id="{F985B66A-FCC5-433C-BBB3-6651EBA2D5CD}" v="47" dt="2022-01-21T15:44:12.8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411881801437357E-2"/>
          <c:y val="0.18460171092100877"/>
          <c:w val="0.81223125511012462"/>
          <c:h val="0.8153059916419542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Membri</c:v>
                </c:pt>
              </c:strCache>
            </c:strRef>
          </c:tx>
          <c:dPt>
            <c:idx val="0"/>
            <c:bubble3D val="0"/>
            <c:spPr>
              <a:solidFill>
                <a:srgbClr val="FF0000">
                  <a:alpha val="76000"/>
                </a:srgbClr>
              </a:solidFill>
            </c:spPr>
          </c:dPt>
          <c:dPt>
            <c:idx val="1"/>
            <c:bubble3D val="0"/>
            <c:spPr>
              <a:solidFill>
                <a:srgbClr val="0070C0"/>
              </a:solidFill>
            </c:spPr>
          </c:dPt>
          <c:dPt>
            <c:idx val="2"/>
            <c:bubble3D val="0"/>
            <c:spPr>
              <a:solidFill>
                <a:srgbClr val="FF9900"/>
              </a:solidFill>
            </c:spPr>
          </c:dPt>
          <c:dPt>
            <c:idx val="3"/>
            <c:bubble3D val="0"/>
            <c:spPr>
              <a:solidFill>
                <a:srgbClr val="800080"/>
              </a:solidFill>
            </c:spPr>
          </c:dPt>
          <c:dLbls>
            <c:dLbl>
              <c:idx val="2"/>
              <c:layout>
                <c:manualLayout>
                  <c:x val="0.14809412744984923"/>
                  <c:y val="3.097890527704777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o-RO" sz="2000" b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Central and local instit.</c:v>
                </c:pt>
                <c:pt idx="1">
                  <c:v>Other institutions</c:v>
                </c:pt>
                <c:pt idx="2">
                  <c:v>NGOs</c:v>
                </c:pt>
                <c:pt idx="3">
                  <c:v>SMEs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81</c:v>
                </c:pt>
                <c:pt idx="1">
                  <c:v>40</c:v>
                </c:pt>
                <c:pt idx="2">
                  <c:v>32</c:v>
                </c:pt>
                <c:pt idx="3">
                  <c:v>28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371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>
          <a:solidFill>
            <a:schemeClr val="tx1"/>
          </a:solidFill>
        </a:defRPr>
      </a:pPr>
      <a:endParaRPr lang="en-US"/>
    </a:p>
  </c:txPr>
  <c:externalData r:id="rId1">
    <c:autoUpdate val="0"/>
  </c:externalData>
  <c:userShapes r:id="rId2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10-07T11:43:59.860" idx="1">
    <p:pos x="7680" y="13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0.37284</cdr:x>
      <cdr:y>0.04615</cdr:y>
    </cdr:from>
    <cdr:to>
      <cdr:x>0.66792</cdr:x>
      <cdr:y>0.21181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84176" y="216024"/>
          <a:ext cx="1253771" cy="775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o-RO"/>
        </a:p>
      </cdr:txBody>
    </cdr:sp>
  </cdr:relSizeAnchor>
  <cdr:relSizeAnchor xmlns:cdr="http://schemas.openxmlformats.org/drawingml/2006/chartDrawing">
    <cdr:from>
      <cdr:x>0.12383</cdr:x>
      <cdr:y>0</cdr:y>
    </cdr:from>
    <cdr:to>
      <cdr:x>0.93211</cdr:x>
      <cdr:y>0.17671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43360" y="0"/>
          <a:ext cx="6157901" cy="8292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o-RO" sz="2000" b="1" dirty="0" smtClean="0"/>
            <a:t>Distribution of </a:t>
          </a:r>
          <a:r>
            <a:rPr lang="ro-RO" sz="2000" b="1" dirty="0" err="1" smtClean="0"/>
            <a:t>members</a:t>
          </a:r>
          <a:endParaRPr lang="ro-RO" sz="2000" b="1" dirty="0" smtClean="0"/>
        </a:p>
        <a:p xmlns:a="http://schemas.openxmlformats.org/drawingml/2006/main">
          <a:pPr algn="ctr"/>
          <a:r>
            <a:rPr lang="ro-RO" sz="2000" b="1" dirty="0" smtClean="0"/>
            <a:t>2022 (total 181)</a:t>
          </a:r>
          <a:endParaRPr lang="ro-RO" sz="20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280BF-BF3E-4B3B-BC76-39C07DD4A16F}" type="datetimeFigureOut">
              <a:rPr lang="en-IE" smtClean="0"/>
              <a:t>11/10/2022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18A77-E8AE-4678-B0E6-1E2E67FAC54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53140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18A77-E8AE-4678-B0E6-1E2E67FAC54D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70909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18A77-E8AE-4678-B0E6-1E2E67FAC54D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03853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81FB0AB-0FE0-E444-A127-2BAC00240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F4C5510B-EB92-5541-B7F2-676100EE29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C75210BF-4FC0-2A4A-A3F6-812ECC2B9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9F0-2974-604B-8D8E-F9BEFEA1BBF6}" type="datetimeFigureOut">
              <a:rPr lang="fr-FR" smtClean="0"/>
              <a:t>11/10/2022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1FDE913A-C73F-1D41-ADF7-2B6B3F176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71E8A945-5450-7F44-9683-2B5426217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03D5-4EC5-8945-BC99-A8002DD642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6965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22AC743-B42A-EB47-BBD5-73CEFF742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32A93608-046A-A648-9D77-73B5C990D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9B729EAB-880C-1844-AD44-C63012662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9F0-2974-604B-8D8E-F9BEFEA1BBF6}" type="datetimeFigureOut">
              <a:rPr lang="fr-FR" smtClean="0"/>
              <a:t>11/10/2022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F4AC011D-519E-DB46-A7D2-D5E0904C4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3C5452E5-19DD-3542-8BD2-5A9C90F58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03D5-4EC5-8945-BC99-A8002DD642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2322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2F299BAA-86E3-6044-B933-E95DB334C7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CCECBF81-5A3D-8E41-8267-8D0B3079C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7D9E32E9-6281-984D-A4A2-0E6D1E495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9F0-2974-604B-8D8E-F9BEFEA1BBF6}" type="datetimeFigureOut">
              <a:rPr lang="fr-FR" smtClean="0"/>
              <a:t>11/10/2022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63AB5E07-D73C-794B-B82D-98A1C92EE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89D79E0E-6189-EC45-B801-0DCC94E5F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03D5-4EC5-8945-BC99-A8002DD642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641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Titre de la présentation</a:t>
            </a:r>
          </a:p>
        </p:txBody>
      </p:sp>
      <p:sp>
        <p:nvSpPr>
          <p:cNvPr id="2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  <a:lvl2pPr marL="533400" indent="-228600" defTabSz="412750">
              <a:lnSpc>
                <a:spcPct val="100000"/>
              </a:lnSpc>
              <a:spcBef>
                <a:spcPts val="0"/>
              </a:spcBef>
              <a:defRPr sz="1800" b="1"/>
            </a:lvl2pPr>
            <a:lvl3pPr marL="838200" indent="-228600" defTabSz="412750">
              <a:lnSpc>
                <a:spcPct val="100000"/>
              </a:lnSpc>
              <a:spcBef>
                <a:spcPts val="0"/>
              </a:spcBef>
              <a:defRPr sz="1800" b="1"/>
            </a:lvl3pPr>
            <a:lvl4pPr marL="1143000" indent="-228600" defTabSz="412750">
              <a:lnSpc>
                <a:spcPct val="100000"/>
              </a:lnSpc>
              <a:spcBef>
                <a:spcPts val="0"/>
              </a:spcBef>
              <a:defRPr sz="1800" b="1"/>
            </a:lvl4pPr>
            <a:lvl5pPr marL="1447800" indent="-228600" defTabSz="41275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Texte niveau 1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250" y="5804955"/>
            <a:ext cx="10985500" cy="558477"/>
          </a:xfrm>
          <a:prstGeom prst="rect">
            <a:avLst/>
          </a:prstGeom>
        </p:spPr>
        <p:txBody>
          <a:bodyPr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Sous-titre de la présentation</a:t>
            </a:r>
          </a:p>
        </p:txBody>
      </p:sp>
      <p:sp>
        <p:nvSpPr>
          <p:cNvPr id="2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406948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utre 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5486400" y="-101600"/>
            <a:ext cx="6072419" cy="706755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603250" y="635000"/>
            <a:ext cx="4889500" cy="2941137"/>
          </a:xfrm>
          <a:prstGeom prst="rect">
            <a:avLst/>
          </a:prstGeom>
        </p:spPr>
        <p:txBody>
          <a:bodyPr anchor="b"/>
          <a:lstStyle/>
          <a:p>
            <a:r>
              <a:t>Titre de diapositive</a:t>
            </a:r>
          </a:p>
        </p:txBody>
      </p:sp>
      <p:sp>
        <p:nvSpPr>
          <p:cNvPr id="34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3530288"/>
            <a:ext cx="4889500" cy="2692712"/>
          </a:xfrm>
          <a:prstGeom prst="rect">
            <a:avLst/>
          </a:prstGeom>
        </p:spPr>
        <p:txBody>
          <a:bodyPr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Sous-titre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8825"/>
            <a:ext cx="237244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229543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833040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1186481"/>
            <a:ext cx="4889500" cy="46739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654050" indent="-349250" defTabSz="412750">
              <a:lnSpc>
                <a:spcPct val="100000"/>
              </a:lnSpc>
              <a:spcBef>
                <a:spcPts val="0"/>
              </a:spcBef>
              <a:defRPr sz="2750" b="1"/>
            </a:lvl2pPr>
            <a:lvl3pPr marL="958850" indent="-349250" defTabSz="412750">
              <a:lnSpc>
                <a:spcPct val="100000"/>
              </a:lnSpc>
              <a:spcBef>
                <a:spcPts val="0"/>
              </a:spcBef>
              <a:defRPr sz="2750" b="1"/>
            </a:lvl3pPr>
            <a:lvl4pPr marL="1263650" indent="-349250" defTabSz="412750">
              <a:lnSpc>
                <a:spcPct val="100000"/>
              </a:lnSpc>
              <a:spcBef>
                <a:spcPts val="0"/>
              </a:spcBef>
              <a:defRPr sz="2750" b="1"/>
            </a:lvl4pPr>
            <a:lvl5pPr marL="1568450" indent="-349250" defTabSz="412750">
              <a:lnSpc>
                <a:spcPct val="100000"/>
              </a:lnSpc>
              <a:spcBef>
                <a:spcPts val="0"/>
              </a:spcBef>
              <a:defRPr sz="2750" b="1"/>
            </a:lvl5pPr>
          </a:lstStyle>
          <a:p>
            <a:r>
              <a:t>Sous-titre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603250" y="2124252"/>
            <a:ext cx="4889500" cy="4128316"/>
          </a:xfrm>
          <a:prstGeom prst="rect">
            <a:avLst/>
          </a:prstGeom>
        </p:spPr>
        <p:txBody>
          <a:bodyPr numCol="1" spcCol="38100"/>
          <a:lstStyle/>
          <a:p>
            <a:r>
              <a:t>Texte de puce de diapositive</a:t>
            </a:r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6096000" y="-203633"/>
            <a:ext cx="5458437" cy="7277917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3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6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801309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603248" y="2266950"/>
            <a:ext cx="10985503" cy="2324100"/>
          </a:xfrm>
          <a:prstGeom prst="rect">
            <a:avLst/>
          </a:prstGeom>
        </p:spPr>
        <p:txBody>
          <a:bodyPr anchor="ctr"/>
          <a:lstStyle>
            <a:lvl1pPr>
              <a:defRPr sz="5800" b="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7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8825"/>
            <a:ext cx="237244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840804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re de l’ordre du jour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550"/>
          </a:xfrm>
          <a:prstGeom prst="rect">
            <a:avLst/>
          </a:prstGeom>
        </p:spPr>
        <p:txBody>
          <a:bodyPr/>
          <a:lstStyle/>
          <a:p>
            <a:r>
              <a:t>Titre de l’ordre du jour</a:t>
            </a:r>
          </a:p>
        </p:txBody>
      </p:sp>
      <p:sp>
        <p:nvSpPr>
          <p:cNvPr id="8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1186481"/>
            <a:ext cx="10985500" cy="46739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654050" indent="-349250" defTabSz="412750">
              <a:lnSpc>
                <a:spcPct val="100000"/>
              </a:lnSpc>
              <a:spcBef>
                <a:spcPts val="0"/>
              </a:spcBef>
              <a:defRPr sz="2750" b="1"/>
            </a:lvl2pPr>
            <a:lvl3pPr marL="958850" indent="-349250" defTabSz="412750">
              <a:lnSpc>
                <a:spcPct val="100000"/>
              </a:lnSpc>
              <a:spcBef>
                <a:spcPts val="0"/>
              </a:spcBef>
              <a:defRPr sz="2750" b="1"/>
            </a:lvl3pPr>
            <a:lvl4pPr marL="1263650" indent="-349250" defTabSz="412750">
              <a:lnSpc>
                <a:spcPct val="100000"/>
              </a:lnSpc>
              <a:spcBef>
                <a:spcPts val="0"/>
              </a:spcBef>
              <a:defRPr sz="2750" b="1"/>
            </a:lvl4pPr>
            <a:lvl5pPr marL="1568450" indent="-349250" defTabSz="412750">
              <a:lnSpc>
                <a:spcPct val="100000"/>
              </a:lnSpc>
              <a:spcBef>
                <a:spcPts val="0"/>
              </a:spcBef>
              <a:defRPr sz="2750" b="1"/>
            </a:lvl5pPr>
          </a:lstStyle>
          <a:p>
            <a:r>
              <a:t>Sous-titre de l’ordre du jour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Texte niveau 1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50"/>
            </a:lvl1pPr>
          </a:lstStyle>
          <a:p>
            <a:r>
              <a:t>Rubriques de l’ordre du jour</a:t>
            </a:r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973225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460422"/>
            <a:ext cx="10985500" cy="1937157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064313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537963"/>
            <a:ext cx="10985500" cy="3620793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Données clé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Données clés</a:t>
            </a:r>
          </a:p>
        </p:txBody>
      </p:sp>
      <p:sp>
        <p:nvSpPr>
          <p:cNvPr id="10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561209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F4FC373-5655-DF49-83D2-0F3CBF37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28B857B3-0971-664E-BA03-F93618451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8690BB8D-D0F9-B24C-8524-5AF1870E8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9F0-2974-604B-8D8E-F9BEFEA1BBF6}" type="datetimeFigureOut">
              <a:rPr lang="fr-FR" smtClean="0"/>
              <a:t>11/10/2022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E5D36FB0-2EC9-B94D-8E7E-DCFD12147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47E3314C-187F-FC4B-ADCA-633DDE348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03D5-4EC5-8945-BC99-A8002DD642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5584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5012" y="5337727"/>
            <a:ext cx="10100027" cy="31849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  <a:lvl2pPr marL="533400" indent="-228600" defTabSz="412750">
              <a:lnSpc>
                <a:spcPct val="100000"/>
              </a:lnSpc>
              <a:spcBef>
                <a:spcPts val="0"/>
              </a:spcBef>
              <a:defRPr sz="1800" b="1"/>
            </a:lvl2pPr>
            <a:lvl3pPr marL="838200" indent="-228600" defTabSz="412750">
              <a:lnSpc>
                <a:spcPct val="100000"/>
              </a:lnSpc>
              <a:spcBef>
                <a:spcPts val="0"/>
              </a:spcBef>
              <a:defRPr sz="1800" b="1"/>
            </a:lvl3pPr>
            <a:lvl4pPr marL="1143000" indent="-228600" defTabSz="412750">
              <a:lnSpc>
                <a:spcPct val="100000"/>
              </a:lnSpc>
              <a:spcBef>
                <a:spcPts val="0"/>
              </a:spcBef>
              <a:defRPr sz="1800" b="1"/>
            </a:lvl4pPr>
            <a:lvl5pPr marL="1447800" indent="-228600" defTabSz="41275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r>
              <a:t>Attribution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876962" y="2469930"/>
            <a:ext cx="10438077" cy="1918141"/>
          </a:xfrm>
          <a:prstGeom prst="rect">
            <a:avLst/>
          </a:prstGeom>
        </p:spPr>
        <p:txBody>
          <a:bodyPr numCol="1" spcCol="38100"/>
          <a:lstStyle>
            <a:lvl1pPr marL="234950" indent="-150438">
              <a:spcBef>
                <a:spcPts val="0"/>
              </a:spcBef>
              <a:buSzTx/>
              <a:buNone/>
              <a:defRPr sz="4250" spc="-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« Citation notable »</a:t>
            </a:r>
          </a:p>
        </p:txBody>
      </p:sp>
      <p:sp>
        <p:nvSpPr>
          <p:cNvPr id="11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927872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7880350" y="508000"/>
            <a:ext cx="3719550" cy="2974839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6750050" y="1989138"/>
            <a:ext cx="5219700" cy="607509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69850" y="247650"/>
            <a:ext cx="8305800" cy="622935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7677371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666750" y="-2762250"/>
            <a:ext cx="13525500" cy="108204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3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3860250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308155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6048CD2-688E-5F44-9C4C-464643188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6CE73ECA-422A-9F4E-90C6-6EA175DA1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B7940038-8757-384E-9D45-2FA2F5628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9F0-2974-604B-8D8E-F9BEFEA1BBF6}" type="datetimeFigureOut">
              <a:rPr lang="fr-FR" smtClean="0"/>
              <a:t>11/10/2022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296838D1-DB4A-CA46-99B8-DF0A839BC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80173B16-7EFA-1946-8BDD-94259675D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03D5-4EC5-8945-BC99-A8002DD642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3861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992F095-80AE-6E4E-AFC9-C1B1AE36B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13CD697D-D3F7-D943-AD9A-8CAC98A3A7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DF94938C-A73B-5F4E-90BE-AE9049489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9E92999E-A2CF-774F-882E-2E950085D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9F0-2974-604B-8D8E-F9BEFEA1BBF6}" type="datetimeFigureOut">
              <a:rPr lang="fr-FR" smtClean="0"/>
              <a:t>11/10/2022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54BDD456-0F6C-B549-856F-FB8F8B974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D21F5985-6BDA-B643-BE10-F97633D90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03D5-4EC5-8945-BC99-A8002DD642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142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E59113E-3D41-F644-A90E-FF0E85EBC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39082FE5-9899-4B46-8742-99626D075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72A98E91-1083-8B44-9A9A-9BE270565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234DA086-E0F7-CD49-8E3F-FAD0B14131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25DEF4D6-7536-E548-AB45-F213EF2284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6F4F9CE3-FE4B-7745-B3D2-C676D3105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9F0-2974-604B-8D8E-F9BEFEA1BBF6}" type="datetimeFigureOut">
              <a:rPr lang="fr-FR" smtClean="0"/>
              <a:t>11/10/2022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E187A192-FC17-6144-BDDC-064D54C7A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5EDE5463-312E-A84C-B8CD-659FD8872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03D5-4EC5-8945-BC99-A8002DD642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482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BD4F968-7E00-0646-8975-F1067F4A8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84ED966C-CF02-FE43-AEFD-5A21FA23D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9F0-2974-604B-8D8E-F9BEFEA1BBF6}" type="datetimeFigureOut">
              <a:rPr lang="fr-FR" smtClean="0"/>
              <a:t>11/10/2022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24A6127D-68C8-354D-A868-6F946A927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E97AD20D-1E4A-5547-975E-1C0727590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03D5-4EC5-8945-BC99-A8002DD642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55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7CBB640A-A4DB-8A4C-A7C5-7B5FCAF97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9F0-2974-604B-8D8E-F9BEFEA1BBF6}" type="datetimeFigureOut">
              <a:rPr lang="fr-FR" smtClean="0"/>
              <a:t>11/10/2022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790D2C02-99D8-D347-8591-F33CF4403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4832E0AC-673F-3044-A7B6-E8D874CCF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03D5-4EC5-8945-BC99-A8002DD642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5546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185CD91-D2C3-6346-956F-90C11364D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247F7B73-3DC6-704C-86C7-A7E86F283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1AC92A46-F057-1540-9926-51034D002E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A7FC9970-BE15-9740-BBB5-06648CB43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9F0-2974-604B-8D8E-F9BEFEA1BBF6}" type="datetimeFigureOut">
              <a:rPr lang="fr-FR" smtClean="0"/>
              <a:t>11/10/2022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2472D96A-146F-3146-8C42-A1E456192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CBB61CF8-C79C-7A4F-A13A-FB1CB5594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03D5-4EC5-8945-BC99-A8002DD642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346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9D98DD2-541A-1148-96FA-B8E3AED9F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C841EB27-959F-AA43-B639-CD3D9D0576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A409FB2E-7196-2B4C-B579-879CD5003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E6FD20D3-0B23-7142-8E54-7DA9E3A5A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9F0-2974-604B-8D8E-F9BEFEA1BBF6}" type="datetimeFigureOut">
              <a:rPr lang="fr-FR" smtClean="0"/>
              <a:t>11/10/2022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29A516B3-1337-9A4C-976B-3E1188AA4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72C88E25-C32E-A64B-A40D-0834FA9D6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03D5-4EC5-8945-BC99-A8002DD642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16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1ECB97C7-957F-314B-A64A-10346E58D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7C984810-1937-694F-95DD-EE8F4FEE0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8834B6AF-F7B7-4541-AD70-9B5F94FEB1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739F0-2974-604B-8D8E-F9BEFEA1BBF6}" type="datetimeFigureOut">
              <a:rPr lang="fr-FR" smtClean="0"/>
              <a:t>11/10/2022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98550460-3CCA-094F-A5C3-8A45B4EFE2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B078D21D-9A2B-854C-B3EA-9E45F427E3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C03D5-4EC5-8945-BC99-A8002DD642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91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10985500" cy="4128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exte du titre"/>
          <p:cNvSpPr txBox="1">
            <a:spLocks noGrp="1"/>
          </p:cNvSpPr>
          <p:nvPr>
            <p:ph type="title"/>
          </p:nvPr>
        </p:nvSpPr>
        <p:spPr>
          <a:xfrm>
            <a:off x="1826683" y="1371600"/>
            <a:ext cx="9753601" cy="752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Texte du titre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6708"/>
            <a:ext cx="237244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378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 spd="med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304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609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914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219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15240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comments" Target="../comments/commen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rbi.ro/comunicare/publicatii/newsletter-buletin-regional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5" Type="http://schemas.openxmlformats.org/officeDocument/2006/relationships/hyperlink" Target="https://eu.app.swapcard.com/event/euregionsweek-2022" TargetMode="External"/><Relationship Id="rId4" Type="http://schemas.openxmlformats.org/officeDocument/2006/relationships/hyperlink" Target="https://eu.app.swapcard.com/event/euregionsweek-2022/exhibitor/RXhoaWJpdG9yXzg5MDc5OA==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>
            <a:extLst>
              <a:ext uri="{FF2B5EF4-FFF2-40B4-BE49-F238E27FC236}">
                <a16:creationId xmlns="" xmlns:a16="http://schemas.microsoft.com/office/drawing/2014/main" id="{99AB7FBE-B334-EECC-FCCB-296E95CAB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" y="-7584"/>
            <a:ext cx="12193612" cy="6865104"/>
          </a:xfrm>
          <a:prstGeom prst="rect">
            <a:avLst/>
          </a:prstGeom>
        </p:spPr>
      </p:pic>
      <p:sp>
        <p:nvSpPr>
          <p:cNvPr id="12" name="Rectangle 9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.1"/>
          <p:cNvSpPr txBox="1"/>
          <p:nvPr/>
        </p:nvSpPr>
        <p:spPr>
          <a:xfrm>
            <a:off x="11731010" y="163125"/>
            <a:ext cx="284689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50ABD8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rPr>
                <a:solidFill>
                  <a:srgbClr val="1A6932"/>
                </a:solidFill>
              </a:rPr>
              <a:t>.1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15795" y="1485980"/>
            <a:ext cx="7560407" cy="255454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square" lIns="45718" tIns="45718" rIns="45718" bIns="45718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D4D4D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D4D4D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D4D4D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D4D4D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D4D4D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D4D4D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D4D4D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D4D4D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D4D4D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/>
            <a:r>
              <a:rPr lang="en-US" sz="4000" b="1" dirty="0">
                <a:solidFill>
                  <a:srgbClr val="CC6600"/>
                </a:solidFill>
              </a:rPr>
              <a:t>Actions in partnership and communication tools through the BI </a:t>
            </a:r>
            <a:r>
              <a:rPr lang="en-US" sz="4000" b="1" dirty="0" err="1" smtClean="0">
                <a:solidFill>
                  <a:srgbClr val="CC6600"/>
                </a:solidFill>
              </a:rPr>
              <a:t>Regio</a:t>
            </a:r>
            <a:r>
              <a:rPr lang="ro-RO" sz="4000" b="1" dirty="0" smtClean="0">
                <a:solidFill>
                  <a:srgbClr val="CC6600"/>
                </a:solidFill>
              </a:rPr>
              <a:t> </a:t>
            </a:r>
            <a:r>
              <a:rPr lang="en-US" sz="4000" b="1" dirty="0">
                <a:solidFill>
                  <a:srgbClr val="CC6600"/>
                </a:solidFill>
              </a:rPr>
              <a:t>Communicators</a:t>
            </a:r>
            <a:endParaRPr lang="en-US" sz="3300" b="1" dirty="0">
              <a:solidFill>
                <a:srgbClr val="CC6600"/>
              </a:solidFill>
              <a:latin typeface="Verdana"/>
              <a:ea typeface="Verdana"/>
            </a:endParaRPr>
          </a:p>
          <a:p>
            <a:pPr algn="ctr"/>
            <a:r>
              <a:rPr lang="en-US" sz="4000" b="1" smtClean="0">
                <a:solidFill>
                  <a:srgbClr val="CC6600"/>
                </a:solidFill>
              </a:rPr>
              <a:t> Network</a:t>
            </a:r>
            <a:endParaRPr sz="3300" b="1" dirty="0">
              <a:solidFill>
                <a:srgbClr val="CC6600"/>
              </a:solidFill>
              <a:latin typeface="Verdana"/>
              <a:ea typeface="Verdana"/>
            </a:endParaRPr>
          </a:p>
        </p:txBody>
      </p:sp>
      <p:sp>
        <p:nvSpPr>
          <p:cNvPr id="7" name="ZoneTexte 12">
            <a:extLst>
              <a:ext uri="{FF2B5EF4-FFF2-40B4-BE49-F238E27FC236}">
                <a16:creationId xmlns="" xmlns:a16="http://schemas.microsoft.com/office/drawing/2014/main" id="{1968CC91-796C-E347-992D-393D96DBE584}"/>
              </a:ext>
            </a:extLst>
          </p:cNvPr>
          <p:cNvSpPr txBox="1"/>
          <p:nvPr/>
        </p:nvSpPr>
        <p:spPr>
          <a:xfrm>
            <a:off x="4848177" y="6031395"/>
            <a:ext cx="2495645" cy="292388"/>
          </a:xfrm>
          <a:prstGeom prst="rect">
            <a:avLst/>
          </a:prstGeom>
          <a:noFill/>
        </p:spPr>
        <p:txBody>
          <a:bodyPr wrap="square" lIns="45720" tIns="22860" rIns="45720" bIns="22860" rtlCol="0" anchor="t">
            <a:spAutoFit/>
          </a:bodyPr>
          <a:lstStyle/>
          <a:p>
            <a:r>
              <a:rPr lang="en-US" sz="1600" b="1" dirty="0" smtClean="0">
                <a:solidFill>
                  <a:srgbClr val="F28943"/>
                </a:solidFill>
                <a:latin typeface="Verdana"/>
                <a:ea typeface="+mj-lt"/>
                <a:cs typeface="+mj-lt"/>
              </a:rPr>
              <a:t>Liviu Rancioaga</a:t>
            </a:r>
            <a:endParaRPr lang="fr-FR" sz="1600" dirty="0">
              <a:solidFill>
                <a:srgbClr val="1A6932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95" y="4983480"/>
            <a:ext cx="1228536" cy="187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74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0" y="20566"/>
            <a:ext cx="12205250" cy="6858594"/>
          </a:xfrm>
          <a:prstGeom prst="rect">
            <a:avLst/>
          </a:prstGeom>
        </p:spPr>
      </p:pic>
      <p:sp>
        <p:nvSpPr>
          <p:cNvPr id="7" name="ZoneTexte 12">
            <a:extLst>
              <a:ext uri="{FF2B5EF4-FFF2-40B4-BE49-F238E27FC236}">
                <a16:creationId xmlns="" xmlns:a16="http://schemas.microsoft.com/office/drawing/2014/main" id="{3410C0AE-B487-D34B-B901-FAAC0625B2F3}"/>
              </a:ext>
            </a:extLst>
          </p:cNvPr>
          <p:cNvSpPr txBox="1"/>
          <p:nvPr/>
        </p:nvSpPr>
        <p:spPr>
          <a:xfrm>
            <a:off x="2109742" y="680960"/>
            <a:ext cx="6776349" cy="969496"/>
          </a:xfrm>
          <a:prstGeom prst="rect">
            <a:avLst/>
          </a:prstGeom>
          <a:noFill/>
        </p:spPr>
        <p:txBody>
          <a:bodyPr wrap="square" lIns="45720" tIns="22860" rIns="45720" bIns="22860" rtlCol="0" anchor="t">
            <a:spAutoFit/>
          </a:bodyPr>
          <a:lstStyle/>
          <a:p>
            <a:r>
              <a:rPr lang="ro-RO" sz="3000" b="1" dirty="0" err="1">
                <a:solidFill>
                  <a:srgbClr val="1A6932"/>
                </a:solidFill>
                <a:latin typeface="Verdana"/>
                <a:ea typeface="Verdana"/>
              </a:rPr>
              <a:t>Ensuring</a:t>
            </a:r>
            <a:r>
              <a:rPr lang="ro-RO" sz="3000" b="1" dirty="0">
                <a:solidFill>
                  <a:srgbClr val="1A6932"/>
                </a:solidFill>
                <a:latin typeface="Verdana"/>
                <a:ea typeface="Verdana"/>
              </a:rPr>
              <a:t> </a:t>
            </a:r>
            <a:r>
              <a:rPr lang="ro-RO" sz="3000" b="1" dirty="0" err="1">
                <a:solidFill>
                  <a:srgbClr val="1A6932"/>
                </a:solidFill>
                <a:latin typeface="Verdana"/>
                <a:ea typeface="Verdana"/>
              </a:rPr>
              <a:t>communication</a:t>
            </a:r>
            <a:r>
              <a:rPr lang="ro-RO" sz="3000" b="1" dirty="0">
                <a:solidFill>
                  <a:srgbClr val="1A6932"/>
                </a:solidFill>
                <a:latin typeface="Verdana"/>
                <a:ea typeface="Verdana"/>
              </a:rPr>
              <a:t> </a:t>
            </a:r>
            <a:r>
              <a:rPr lang="ro-RO" sz="3000" b="1" dirty="0" err="1">
                <a:solidFill>
                  <a:srgbClr val="1A6932"/>
                </a:solidFill>
                <a:latin typeface="Verdana"/>
                <a:ea typeface="Verdana"/>
              </a:rPr>
              <a:t>and</a:t>
            </a:r>
            <a:r>
              <a:rPr lang="ro-RO" sz="3000" b="1" dirty="0">
                <a:solidFill>
                  <a:srgbClr val="1A6932"/>
                </a:solidFill>
                <a:latin typeface="Verdana"/>
                <a:ea typeface="Verdana"/>
              </a:rPr>
              <a:t> </a:t>
            </a:r>
            <a:r>
              <a:rPr lang="ro-RO" sz="3000" b="1" dirty="0" err="1">
                <a:solidFill>
                  <a:srgbClr val="1A6932"/>
                </a:solidFill>
                <a:latin typeface="Verdana"/>
                <a:ea typeface="Verdana"/>
              </a:rPr>
              <a:t>continuity</a:t>
            </a:r>
            <a:endParaRPr lang="fr-FR" sz="3000" b="1" dirty="0">
              <a:solidFill>
                <a:srgbClr val="1A6932"/>
              </a:solidFill>
              <a:latin typeface="Verdana"/>
              <a:ea typeface="Verdana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9150858"/>
              </p:ext>
            </p:extLst>
          </p:nvPr>
        </p:nvGraphicFramePr>
        <p:xfrm>
          <a:off x="2280135" y="1903963"/>
          <a:ext cx="7618479" cy="4692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39292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0" y="20566"/>
            <a:ext cx="12205250" cy="6858594"/>
          </a:xfrm>
          <a:prstGeom prst="rect">
            <a:avLst/>
          </a:prstGeom>
        </p:spPr>
      </p:pic>
      <p:sp>
        <p:nvSpPr>
          <p:cNvPr id="7" name="ZoneTexte 12">
            <a:extLst>
              <a:ext uri="{FF2B5EF4-FFF2-40B4-BE49-F238E27FC236}">
                <a16:creationId xmlns="" xmlns:a16="http://schemas.microsoft.com/office/drawing/2014/main" id="{3410C0AE-B487-D34B-B901-FAAC0625B2F3}"/>
              </a:ext>
            </a:extLst>
          </p:cNvPr>
          <p:cNvSpPr txBox="1"/>
          <p:nvPr/>
        </p:nvSpPr>
        <p:spPr>
          <a:xfrm>
            <a:off x="2109742" y="680960"/>
            <a:ext cx="6776349" cy="507831"/>
          </a:xfrm>
          <a:prstGeom prst="rect">
            <a:avLst/>
          </a:prstGeom>
          <a:noFill/>
        </p:spPr>
        <p:txBody>
          <a:bodyPr wrap="square" lIns="45720" tIns="22860" rIns="45720" bIns="22860" rtlCol="0" anchor="t">
            <a:spAutoFit/>
          </a:bodyPr>
          <a:lstStyle/>
          <a:p>
            <a:endParaRPr lang="fr-FR" sz="3000" b="1" dirty="0">
              <a:solidFill>
                <a:srgbClr val="1A6932"/>
              </a:solidFill>
              <a:latin typeface="Verdana"/>
              <a:ea typeface="Verdan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09742" y="542460"/>
            <a:ext cx="64361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A693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STRATEGIC OBJECTIVE OF THE BI REGIO COMMUNICATORS NETWORK</a:t>
            </a:r>
            <a:endParaRPr lang="ro-RO" sz="2400" b="1" dirty="0">
              <a:solidFill>
                <a:srgbClr val="1A693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95749" y="2371982"/>
            <a:ext cx="53806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49356"/>
                </a:solidFill>
              </a:rPr>
              <a:t>To ensure the prompt and correct information of network members on topics related to REGIO and other financing opportunities, funds and European projects</a:t>
            </a:r>
            <a:endParaRPr lang="ro-RO" sz="2400" b="1" dirty="0" smtClean="0">
              <a:solidFill>
                <a:srgbClr val="F49356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678" y="2403183"/>
            <a:ext cx="5652120" cy="353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633749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50" y="20566"/>
            <a:ext cx="12205250" cy="6858594"/>
          </a:xfrm>
          <a:prstGeom prst="rect">
            <a:avLst/>
          </a:prstGeom>
        </p:spPr>
      </p:pic>
      <p:sp>
        <p:nvSpPr>
          <p:cNvPr id="7" name="ZoneTexte 12">
            <a:extLst>
              <a:ext uri="{FF2B5EF4-FFF2-40B4-BE49-F238E27FC236}">
                <a16:creationId xmlns="" xmlns:a16="http://schemas.microsoft.com/office/drawing/2014/main" id="{3410C0AE-B487-D34B-B901-FAAC0625B2F3}"/>
              </a:ext>
            </a:extLst>
          </p:cNvPr>
          <p:cNvSpPr txBox="1"/>
          <p:nvPr/>
        </p:nvSpPr>
        <p:spPr>
          <a:xfrm>
            <a:off x="2109742" y="680960"/>
            <a:ext cx="6776349" cy="507831"/>
          </a:xfrm>
          <a:prstGeom prst="rect">
            <a:avLst/>
          </a:prstGeom>
          <a:noFill/>
        </p:spPr>
        <p:txBody>
          <a:bodyPr wrap="square" lIns="45720" tIns="22860" rIns="45720" bIns="22860" rtlCol="0" anchor="t">
            <a:spAutoFit/>
          </a:bodyPr>
          <a:lstStyle/>
          <a:p>
            <a:r>
              <a:rPr lang="ro-RO" sz="3000" b="1" dirty="0" err="1" smtClean="0">
                <a:solidFill>
                  <a:srgbClr val="1A6932"/>
                </a:solidFill>
                <a:latin typeface="Verdana"/>
                <a:ea typeface="Verdana"/>
              </a:rPr>
              <a:t>Supported</a:t>
            </a:r>
            <a:r>
              <a:rPr lang="ro-RO" sz="3000" b="1" dirty="0" smtClean="0">
                <a:solidFill>
                  <a:srgbClr val="1A6932"/>
                </a:solidFill>
                <a:latin typeface="Verdana"/>
                <a:ea typeface="Verdana"/>
              </a:rPr>
              <a:t> </a:t>
            </a:r>
            <a:r>
              <a:rPr lang="ro-RO" sz="3000" b="1" dirty="0" err="1" smtClean="0">
                <a:solidFill>
                  <a:srgbClr val="1A6932"/>
                </a:solidFill>
                <a:latin typeface="Verdana"/>
                <a:ea typeface="Verdana"/>
              </a:rPr>
              <a:t>actions</a:t>
            </a:r>
            <a:endParaRPr lang="fr-FR" sz="3000" b="1" dirty="0">
              <a:solidFill>
                <a:srgbClr val="1A6932"/>
              </a:solidFill>
              <a:latin typeface="Verdana"/>
              <a:ea typeface="Verdan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9742" y="1296871"/>
            <a:ext cx="8834029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 defTabSz="2438337" hangingPunct="0">
              <a:buFontTx/>
              <a:buChar char="-"/>
            </a:pPr>
            <a:r>
              <a:rPr lang="en-US" sz="2400" b="1" dirty="0">
                <a:solidFill>
                  <a:srgbClr val="F49356"/>
                </a:solidFill>
                <a:ea typeface="+mj-ea"/>
                <a:cs typeface="+mj-cs"/>
                <a:sym typeface="Helvetica Neue"/>
              </a:rPr>
              <a:t>Organization of events in partnership (promotion, information, lessons learned, exchange of best practices, caravans</a:t>
            </a:r>
            <a:r>
              <a:rPr lang="en-US" sz="2400" b="1" dirty="0" smtClean="0">
                <a:solidFill>
                  <a:srgbClr val="F49356"/>
                </a:solidFill>
                <a:ea typeface="+mj-ea"/>
                <a:cs typeface="+mj-cs"/>
                <a:sym typeface="Helvetica Neue"/>
              </a:rPr>
              <a:t>)</a:t>
            </a:r>
            <a:endParaRPr lang="ro-RO" sz="2400" b="1" dirty="0" smtClean="0">
              <a:solidFill>
                <a:srgbClr val="F49356"/>
              </a:solidFill>
              <a:ea typeface="+mj-ea"/>
              <a:cs typeface="+mj-cs"/>
              <a:sym typeface="Helvetica Neue"/>
            </a:endParaRPr>
          </a:p>
          <a:p>
            <a:pPr marL="342900" indent="-342900" defTabSz="2438337" hangingPunct="0">
              <a:buFontTx/>
              <a:buChar char="-"/>
            </a:pPr>
            <a:r>
              <a:rPr lang="en-US" sz="2400" b="1" dirty="0" smtClean="0">
                <a:solidFill>
                  <a:srgbClr val="F49356"/>
                </a:solidFill>
                <a:ea typeface="+mj-ea"/>
                <a:cs typeface="+mj-cs"/>
                <a:sym typeface="Helvetica Neue"/>
              </a:rPr>
              <a:t>Dissemination </a:t>
            </a:r>
            <a:r>
              <a:rPr lang="en-US" sz="2400" b="1" dirty="0">
                <a:solidFill>
                  <a:srgbClr val="F49356"/>
                </a:solidFill>
                <a:ea typeface="+mj-ea"/>
                <a:cs typeface="+mj-cs"/>
                <a:sym typeface="Helvetica Neue"/>
              </a:rPr>
              <a:t>of official </a:t>
            </a:r>
            <a:r>
              <a:rPr lang="en-US" sz="2400" b="1" dirty="0" smtClean="0">
                <a:solidFill>
                  <a:srgbClr val="F49356"/>
                </a:solidFill>
                <a:ea typeface="+mj-ea"/>
                <a:cs typeface="+mj-cs"/>
                <a:sym typeface="Helvetica Neue"/>
              </a:rPr>
              <a:t>information</a:t>
            </a:r>
            <a:endParaRPr lang="ro-RO" sz="2400" b="1" dirty="0" smtClean="0">
              <a:solidFill>
                <a:srgbClr val="F49356"/>
              </a:solidFill>
              <a:ea typeface="+mj-ea"/>
              <a:cs typeface="+mj-cs"/>
              <a:sym typeface="Helvetica Neue"/>
            </a:endParaRPr>
          </a:p>
          <a:p>
            <a:pPr marL="342900" indent="-342900" defTabSz="2438337" hangingPunct="0">
              <a:buFontTx/>
              <a:buChar char="-"/>
            </a:pPr>
            <a:r>
              <a:rPr lang="en-US" sz="2400" b="1" dirty="0" smtClean="0">
                <a:solidFill>
                  <a:srgbClr val="F49356"/>
                </a:solidFill>
                <a:ea typeface="+mj-ea"/>
                <a:cs typeface="+mj-cs"/>
                <a:sym typeface="Helvetica Neue"/>
              </a:rPr>
              <a:t>Supporting </a:t>
            </a:r>
            <a:r>
              <a:rPr lang="en-US" sz="2400" b="1" dirty="0">
                <a:solidFill>
                  <a:srgbClr val="F49356"/>
                </a:solidFill>
                <a:ea typeface="+mj-ea"/>
                <a:cs typeface="+mj-cs"/>
                <a:sym typeface="Helvetica Neue"/>
              </a:rPr>
              <a:t>other initiatives of the European institutions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F49356"/>
              </a:solidFill>
              <a:effectLst/>
              <a:uFillTx/>
              <a:ea typeface="+mj-ea"/>
              <a:cs typeface="+mj-cs"/>
              <a:sym typeface="Helvetica Neu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447" y="3549094"/>
            <a:ext cx="4401162" cy="26503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306" y="3549094"/>
            <a:ext cx="5076465" cy="270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577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0" y="20566"/>
            <a:ext cx="12205250" cy="6858594"/>
          </a:xfrm>
          <a:prstGeom prst="rect">
            <a:avLst/>
          </a:prstGeom>
        </p:spPr>
      </p:pic>
      <p:sp>
        <p:nvSpPr>
          <p:cNvPr id="7" name="ZoneTexte 12">
            <a:extLst>
              <a:ext uri="{FF2B5EF4-FFF2-40B4-BE49-F238E27FC236}">
                <a16:creationId xmlns="" xmlns:a16="http://schemas.microsoft.com/office/drawing/2014/main" id="{3410C0AE-B487-D34B-B901-FAAC0625B2F3}"/>
              </a:ext>
            </a:extLst>
          </p:cNvPr>
          <p:cNvSpPr txBox="1"/>
          <p:nvPr/>
        </p:nvSpPr>
        <p:spPr>
          <a:xfrm>
            <a:off x="2109742" y="680960"/>
            <a:ext cx="6776349" cy="507831"/>
          </a:xfrm>
          <a:prstGeom prst="rect">
            <a:avLst/>
          </a:prstGeom>
          <a:noFill/>
        </p:spPr>
        <p:txBody>
          <a:bodyPr wrap="square" lIns="45720" tIns="22860" rIns="45720" bIns="22860" rtlCol="0" anchor="t">
            <a:spAutoFit/>
          </a:bodyPr>
          <a:lstStyle/>
          <a:p>
            <a:endParaRPr lang="fr-FR" sz="3000" b="1" dirty="0">
              <a:solidFill>
                <a:srgbClr val="1A6932"/>
              </a:solidFill>
              <a:latin typeface="Verdana"/>
              <a:ea typeface="Verdana"/>
            </a:endParaRPr>
          </a:p>
        </p:txBody>
      </p:sp>
      <p:sp>
        <p:nvSpPr>
          <p:cNvPr id="5" name="ZoneTexte 12">
            <a:extLst>
              <a:ext uri="{FF2B5EF4-FFF2-40B4-BE49-F238E27FC236}">
                <a16:creationId xmlns="" xmlns:a16="http://schemas.microsoft.com/office/drawing/2014/main" id="{3410C0AE-B487-D34B-B901-FAAC0625B2F3}"/>
              </a:ext>
            </a:extLst>
          </p:cNvPr>
          <p:cNvSpPr txBox="1"/>
          <p:nvPr/>
        </p:nvSpPr>
        <p:spPr>
          <a:xfrm>
            <a:off x="2262142" y="833360"/>
            <a:ext cx="6776349" cy="507831"/>
          </a:xfrm>
          <a:prstGeom prst="rect">
            <a:avLst/>
          </a:prstGeom>
          <a:noFill/>
        </p:spPr>
        <p:txBody>
          <a:bodyPr wrap="square" lIns="45720" tIns="22860" rIns="45720" bIns="22860" rtlCol="0" anchor="t">
            <a:spAutoFit/>
          </a:bodyPr>
          <a:lstStyle/>
          <a:p>
            <a:r>
              <a:rPr lang="ro-RO" sz="3000" b="1" dirty="0" err="1" smtClean="0">
                <a:solidFill>
                  <a:srgbClr val="1A6932"/>
                </a:solidFill>
                <a:latin typeface="Verdana"/>
                <a:ea typeface="Verdana"/>
              </a:rPr>
              <a:t>Methods</a:t>
            </a:r>
            <a:r>
              <a:rPr lang="ro-RO" sz="3000" b="1" dirty="0" smtClean="0">
                <a:solidFill>
                  <a:srgbClr val="1A6932"/>
                </a:solidFill>
                <a:latin typeface="Verdana"/>
                <a:ea typeface="Verdana"/>
              </a:rPr>
              <a:t> of </a:t>
            </a:r>
            <a:r>
              <a:rPr lang="ro-RO" sz="3000" b="1" dirty="0" err="1" smtClean="0">
                <a:solidFill>
                  <a:srgbClr val="1A6932"/>
                </a:solidFill>
                <a:latin typeface="Verdana"/>
                <a:ea typeface="Verdana"/>
              </a:rPr>
              <a:t>work</a:t>
            </a:r>
            <a:endParaRPr lang="fr-FR" sz="3000" b="1" dirty="0">
              <a:solidFill>
                <a:srgbClr val="1A6932"/>
              </a:solidFill>
              <a:latin typeface="Verdana"/>
              <a:ea typeface="Verdan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2142" y="1715392"/>
            <a:ext cx="8834029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b="1" dirty="0">
                <a:solidFill>
                  <a:srgbClr val="F49356"/>
                </a:solidFill>
              </a:rPr>
              <a:t>Exchange of personalized information via e-mail, website and social networks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>
                <a:solidFill>
                  <a:srgbClr val="F49356"/>
                </a:solidFill>
              </a:rPr>
              <a:t>  Transmission of the </a:t>
            </a:r>
            <a:r>
              <a:rPr lang="ro-RO" sz="2400" b="1" dirty="0" smtClean="0">
                <a:solidFill>
                  <a:srgbClr val="F49356"/>
                </a:solidFill>
                <a:hlinkClick r:id="rId3"/>
              </a:rPr>
              <a:t>R</a:t>
            </a:r>
            <a:r>
              <a:rPr lang="en-US" sz="2400" b="1" dirty="0" err="1" smtClean="0">
                <a:solidFill>
                  <a:srgbClr val="F49356"/>
                </a:solidFill>
                <a:hlinkClick r:id="rId3"/>
              </a:rPr>
              <a:t>egional</a:t>
            </a:r>
            <a:r>
              <a:rPr lang="en-US" sz="2400" b="1" dirty="0" smtClean="0">
                <a:solidFill>
                  <a:srgbClr val="F49356"/>
                </a:solidFill>
                <a:hlinkClick r:id="rId3"/>
              </a:rPr>
              <a:t> Bulletin</a:t>
            </a:r>
            <a:r>
              <a:rPr lang="ro-RO" sz="2400" b="1" dirty="0" smtClean="0">
                <a:solidFill>
                  <a:srgbClr val="F49356"/>
                </a:solidFill>
                <a:hlinkClick r:id="rId3"/>
              </a:rPr>
              <a:t> /Newsletter </a:t>
            </a:r>
            <a:endParaRPr lang="en-US" sz="2400" b="1" dirty="0">
              <a:solidFill>
                <a:srgbClr val="F49356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400" b="1" dirty="0">
                <a:solidFill>
                  <a:srgbClr val="F49356"/>
                </a:solidFill>
              </a:rPr>
              <a:t>  </a:t>
            </a:r>
            <a:r>
              <a:rPr lang="ro-RO" sz="2400" b="1" dirty="0" smtClean="0">
                <a:solidFill>
                  <a:srgbClr val="F49356"/>
                </a:solidFill>
              </a:rPr>
              <a:t>Q</a:t>
            </a:r>
            <a:r>
              <a:rPr lang="en-US" sz="2400" b="1" dirty="0" err="1" smtClean="0">
                <a:solidFill>
                  <a:srgbClr val="F49356"/>
                </a:solidFill>
              </a:rPr>
              <a:t>uestionnaires</a:t>
            </a:r>
            <a:endParaRPr lang="en-US" sz="2400" b="1" dirty="0">
              <a:solidFill>
                <a:srgbClr val="F49356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400" b="1" dirty="0">
                <a:solidFill>
                  <a:srgbClr val="F49356"/>
                </a:solidFill>
              </a:rPr>
              <a:t>  </a:t>
            </a:r>
            <a:r>
              <a:rPr lang="ro-RO" sz="2400" b="1" dirty="0" err="1" smtClean="0">
                <a:solidFill>
                  <a:srgbClr val="F49356"/>
                </a:solidFill>
              </a:rPr>
              <a:t>Working</a:t>
            </a:r>
            <a:r>
              <a:rPr lang="en-US" sz="2400" b="1" dirty="0" smtClean="0">
                <a:solidFill>
                  <a:srgbClr val="F49356"/>
                </a:solidFill>
              </a:rPr>
              <a:t> </a:t>
            </a:r>
            <a:r>
              <a:rPr lang="en-US" sz="2400" b="1" dirty="0">
                <a:solidFill>
                  <a:srgbClr val="F49356"/>
                </a:solidFill>
              </a:rPr>
              <a:t>meetings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>
                <a:solidFill>
                  <a:srgbClr val="F49356"/>
                </a:solidFill>
              </a:rPr>
              <a:t>  Participation in events of mutual interest</a:t>
            </a:r>
            <a:endParaRPr lang="ro-RO" sz="2400" b="1" dirty="0">
              <a:solidFill>
                <a:srgbClr val="F4935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3604" y="4033975"/>
            <a:ext cx="5691541" cy="242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796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0" y="20566"/>
            <a:ext cx="12205250" cy="6858594"/>
          </a:xfrm>
          <a:prstGeom prst="rect">
            <a:avLst/>
          </a:prstGeom>
        </p:spPr>
      </p:pic>
      <p:sp>
        <p:nvSpPr>
          <p:cNvPr id="7" name="ZoneTexte 12">
            <a:extLst>
              <a:ext uri="{FF2B5EF4-FFF2-40B4-BE49-F238E27FC236}">
                <a16:creationId xmlns="" xmlns:a16="http://schemas.microsoft.com/office/drawing/2014/main" id="{3410C0AE-B487-D34B-B901-FAAC0625B2F3}"/>
              </a:ext>
            </a:extLst>
          </p:cNvPr>
          <p:cNvSpPr txBox="1"/>
          <p:nvPr/>
        </p:nvSpPr>
        <p:spPr>
          <a:xfrm>
            <a:off x="2109742" y="680960"/>
            <a:ext cx="6776349" cy="507831"/>
          </a:xfrm>
          <a:prstGeom prst="rect">
            <a:avLst/>
          </a:prstGeom>
          <a:noFill/>
        </p:spPr>
        <p:txBody>
          <a:bodyPr wrap="square" lIns="45720" tIns="22860" rIns="45720" bIns="22860" rtlCol="0" anchor="t">
            <a:spAutoFit/>
          </a:bodyPr>
          <a:lstStyle/>
          <a:p>
            <a:endParaRPr lang="fr-FR" sz="3000" b="1" dirty="0">
              <a:solidFill>
                <a:srgbClr val="1A6932"/>
              </a:solidFill>
              <a:latin typeface="Verdana"/>
              <a:ea typeface="Verdana"/>
            </a:endParaRPr>
          </a:p>
        </p:txBody>
      </p:sp>
      <p:sp>
        <p:nvSpPr>
          <p:cNvPr id="8" name="ZoneTexte 12">
            <a:extLst>
              <a:ext uri="{FF2B5EF4-FFF2-40B4-BE49-F238E27FC236}">
                <a16:creationId xmlns="" xmlns:a16="http://schemas.microsoft.com/office/drawing/2014/main" id="{3410C0AE-B487-D34B-B901-FAAC0625B2F3}"/>
              </a:ext>
            </a:extLst>
          </p:cNvPr>
          <p:cNvSpPr txBox="1"/>
          <p:nvPr/>
        </p:nvSpPr>
        <p:spPr>
          <a:xfrm>
            <a:off x="2262142" y="833360"/>
            <a:ext cx="6776349" cy="969496"/>
          </a:xfrm>
          <a:prstGeom prst="rect">
            <a:avLst/>
          </a:prstGeom>
          <a:noFill/>
        </p:spPr>
        <p:txBody>
          <a:bodyPr wrap="square" lIns="45720" tIns="22860" rIns="45720" bIns="22860" rtlCol="0" anchor="t">
            <a:spAutoFit/>
          </a:bodyPr>
          <a:lstStyle/>
          <a:p>
            <a:r>
              <a:rPr lang="ro-RO" sz="3000" b="1" dirty="0" err="1" smtClean="0">
                <a:solidFill>
                  <a:srgbClr val="1A6932"/>
                </a:solidFill>
                <a:latin typeface="Verdana"/>
                <a:ea typeface="Verdana"/>
              </a:rPr>
              <a:t>Communication</a:t>
            </a:r>
            <a:r>
              <a:rPr lang="ro-RO" sz="3000" b="1" dirty="0" smtClean="0">
                <a:solidFill>
                  <a:srgbClr val="1A6932"/>
                </a:solidFill>
                <a:latin typeface="Verdana"/>
                <a:ea typeface="Verdana"/>
              </a:rPr>
              <a:t> of BI RP 2021-2027</a:t>
            </a:r>
            <a:endParaRPr lang="fr-FR" sz="3000" b="1" dirty="0">
              <a:solidFill>
                <a:srgbClr val="1A6932"/>
              </a:solidFill>
              <a:latin typeface="Verdana"/>
              <a:ea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0518" y="2074465"/>
            <a:ext cx="10377714" cy="39190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1714500" lvl="3" indent="-342900">
              <a:buFont typeface="Wingdings" panose="05000000000000000000" pitchFamily="2" charset="2"/>
              <a:buChar char="v"/>
            </a:pPr>
            <a:r>
              <a:rPr lang="ro-RO" sz="3200" b="1" dirty="0" err="1">
                <a:solidFill>
                  <a:srgbClr val="F49356"/>
                </a:solidFill>
              </a:rPr>
              <a:t>Multiannual</a:t>
            </a:r>
            <a:r>
              <a:rPr lang="ro-RO" sz="3200" b="1" dirty="0">
                <a:solidFill>
                  <a:srgbClr val="F49356"/>
                </a:solidFill>
              </a:rPr>
              <a:t> </a:t>
            </a:r>
            <a:r>
              <a:rPr lang="ro-RO" sz="3200" b="1" dirty="0" err="1">
                <a:solidFill>
                  <a:srgbClr val="F49356"/>
                </a:solidFill>
              </a:rPr>
              <a:t>communication</a:t>
            </a:r>
            <a:r>
              <a:rPr lang="ro-RO" sz="3200" b="1" dirty="0">
                <a:solidFill>
                  <a:srgbClr val="F49356"/>
                </a:solidFill>
              </a:rPr>
              <a:t> plan</a:t>
            </a:r>
            <a:endParaRPr lang="ro-RO" sz="3200" b="1" dirty="0">
              <a:solidFill>
                <a:srgbClr val="F49356"/>
              </a:solidFill>
            </a:endParaRPr>
          </a:p>
          <a:p>
            <a:pPr marL="1714500" lvl="3" indent="-342900">
              <a:buFont typeface="Wingdings" panose="05000000000000000000" pitchFamily="2" charset="2"/>
              <a:buChar char="ü"/>
            </a:pPr>
            <a:r>
              <a:rPr lang="ro-RO" sz="2400" b="1" dirty="0" smtClean="0">
                <a:solidFill>
                  <a:srgbClr val="F49356"/>
                </a:solidFill>
              </a:rPr>
              <a:t>	</a:t>
            </a:r>
            <a:r>
              <a:rPr lang="ro-RO" sz="2400" b="1" dirty="0">
                <a:solidFill>
                  <a:srgbClr val="F49356"/>
                </a:solidFill>
              </a:rPr>
              <a:t> Website </a:t>
            </a:r>
            <a:r>
              <a:rPr lang="ro-RO" sz="2400" b="1" dirty="0" err="1">
                <a:solidFill>
                  <a:srgbClr val="F49356"/>
                </a:solidFill>
              </a:rPr>
              <a:t>constantly</a:t>
            </a:r>
            <a:r>
              <a:rPr lang="ro-RO" sz="2400" b="1" dirty="0">
                <a:solidFill>
                  <a:srgbClr val="F49356"/>
                </a:solidFill>
              </a:rPr>
              <a:t> </a:t>
            </a:r>
            <a:r>
              <a:rPr lang="ro-RO" sz="2400" b="1" dirty="0" err="1">
                <a:solidFill>
                  <a:srgbClr val="F49356"/>
                </a:solidFill>
              </a:rPr>
              <a:t>updated</a:t>
            </a:r>
            <a:endParaRPr lang="ro-RO" sz="2400" b="1" dirty="0" smtClean="0">
              <a:solidFill>
                <a:srgbClr val="F49356"/>
              </a:solidFill>
            </a:endParaRPr>
          </a:p>
          <a:p>
            <a:pPr marL="2171700" lvl="4" indent="-342900">
              <a:buFont typeface="Wingdings" panose="05000000000000000000" pitchFamily="2" charset="2"/>
              <a:buChar char="Ø"/>
            </a:pPr>
            <a:r>
              <a:rPr lang="ro-RO" sz="2400" dirty="0" smtClean="0">
                <a:solidFill>
                  <a:srgbClr val="F49356"/>
                </a:solidFill>
              </a:rPr>
              <a:t> </a:t>
            </a:r>
            <a:r>
              <a:rPr lang="en-US" sz="2400" dirty="0">
                <a:solidFill>
                  <a:srgbClr val="F49356"/>
                </a:solidFill>
              </a:rPr>
              <a:t>permanent sections (program description, consultation/open calls, allocations, eligibility, Program status, list of contracts, etc</a:t>
            </a:r>
            <a:r>
              <a:rPr lang="en-US" sz="2400" dirty="0" smtClean="0">
                <a:solidFill>
                  <a:srgbClr val="F49356"/>
                </a:solidFill>
              </a:rPr>
              <a:t>.)</a:t>
            </a:r>
            <a:r>
              <a:rPr lang="ro-RO" sz="2400" dirty="0" smtClean="0">
                <a:solidFill>
                  <a:srgbClr val="F49356"/>
                </a:solidFill>
              </a:rPr>
              <a:t>, </a:t>
            </a:r>
          </a:p>
          <a:p>
            <a:pPr marL="2171700" lvl="4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49356"/>
                </a:solidFill>
              </a:rPr>
              <a:t>Connecting with the unique national </a:t>
            </a:r>
            <a:r>
              <a:rPr lang="en-US" sz="2400" dirty="0" smtClean="0">
                <a:solidFill>
                  <a:srgbClr val="F49356"/>
                </a:solidFill>
              </a:rPr>
              <a:t>portal</a:t>
            </a:r>
            <a:endParaRPr lang="ro-RO" sz="2400" dirty="0" smtClean="0">
              <a:solidFill>
                <a:srgbClr val="F49356"/>
              </a:solidFill>
            </a:endParaRPr>
          </a:p>
          <a:p>
            <a:pPr marL="1714500" lvl="3" indent="-342900">
              <a:buFont typeface="Wingdings" panose="05000000000000000000" pitchFamily="2" charset="2"/>
              <a:buChar char="ü"/>
            </a:pPr>
            <a:r>
              <a:rPr lang="ro-RO" sz="2400" b="1" dirty="0">
                <a:solidFill>
                  <a:srgbClr val="F49356"/>
                </a:solidFill>
              </a:rPr>
              <a:t>Direct </a:t>
            </a:r>
            <a:r>
              <a:rPr lang="ro-RO" sz="2400" b="1" dirty="0" err="1" smtClean="0">
                <a:solidFill>
                  <a:srgbClr val="F49356"/>
                </a:solidFill>
              </a:rPr>
              <a:t>information</a:t>
            </a:r>
            <a:endParaRPr lang="ro-RO" sz="2400" b="1" dirty="0" smtClean="0">
              <a:solidFill>
                <a:srgbClr val="F49356"/>
              </a:solidFill>
            </a:endParaRPr>
          </a:p>
          <a:p>
            <a:pPr marL="1714500" lvl="3" indent="-342900">
              <a:buFont typeface="Wingdings" panose="05000000000000000000" pitchFamily="2" charset="2"/>
              <a:buChar char="ü"/>
            </a:pPr>
            <a:r>
              <a:rPr lang="ro-RO" sz="2400" b="1" dirty="0">
                <a:solidFill>
                  <a:srgbClr val="F49356"/>
                </a:solidFill>
              </a:rPr>
              <a:t>Facebook </a:t>
            </a:r>
            <a:r>
              <a:rPr lang="ro-RO" sz="2400" b="1" dirty="0" smtClean="0">
                <a:solidFill>
                  <a:srgbClr val="F49356"/>
                </a:solidFill>
              </a:rPr>
              <a:t>page, </a:t>
            </a:r>
            <a:r>
              <a:rPr lang="ro-RO" sz="2400" b="1" dirty="0" err="1" smtClean="0">
                <a:solidFill>
                  <a:srgbClr val="F49356"/>
                </a:solidFill>
              </a:rPr>
              <a:t>YouTube</a:t>
            </a:r>
            <a:endParaRPr lang="ro-RO" sz="2400" b="1" dirty="0" smtClean="0">
              <a:solidFill>
                <a:srgbClr val="F49356"/>
              </a:solidFill>
            </a:endParaRPr>
          </a:p>
          <a:p>
            <a:pPr marL="1714500" lvl="3" indent="-342900">
              <a:buFont typeface="Wingdings" panose="05000000000000000000" pitchFamily="2" charset="2"/>
              <a:buChar char="ü"/>
            </a:pPr>
            <a:r>
              <a:rPr lang="ro-RO" sz="2400" b="1" dirty="0">
                <a:solidFill>
                  <a:srgbClr val="F49356"/>
                </a:solidFill>
              </a:rPr>
              <a:t>Informative </a:t>
            </a:r>
            <a:r>
              <a:rPr lang="ro-RO" sz="2400" b="1" dirty="0" err="1">
                <a:solidFill>
                  <a:srgbClr val="F49356"/>
                </a:solidFill>
              </a:rPr>
              <a:t>and</a:t>
            </a:r>
            <a:r>
              <a:rPr lang="ro-RO" sz="2400" b="1" dirty="0">
                <a:solidFill>
                  <a:srgbClr val="F49356"/>
                </a:solidFill>
              </a:rPr>
              <a:t> </a:t>
            </a:r>
            <a:r>
              <a:rPr lang="ro-RO" sz="2400" b="1" dirty="0" err="1">
                <a:solidFill>
                  <a:srgbClr val="F49356"/>
                </a:solidFill>
              </a:rPr>
              <a:t>promotional</a:t>
            </a:r>
            <a:r>
              <a:rPr lang="ro-RO" sz="2400" b="1" dirty="0">
                <a:solidFill>
                  <a:srgbClr val="F49356"/>
                </a:solidFill>
              </a:rPr>
              <a:t> </a:t>
            </a:r>
            <a:r>
              <a:rPr lang="ro-RO" sz="2400" b="1" dirty="0" err="1" smtClean="0">
                <a:solidFill>
                  <a:srgbClr val="F49356"/>
                </a:solidFill>
              </a:rPr>
              <a:t>materials</a:t>
            </a:r>
            <a:endParaRPr lang="ro-RO" sz="2400" b="1" dirty="0" smtClean="0">
              <a:solidFill>
                <a:srgbClr val="F49356"/>
              </a:solidFill>
            </a:endParaRPr>
          </a:p>
          <a:p>
            <a:pPr marL="1714500" lvl="3" indent="-342900">
              <a:buFont typeface="Wingdings" panose="05000000000000000000" pitchFamily="2" charset="2"/>
              <a:buChar char="ü"/>
            </a:pPr>
            <a:r>
              <a:rPr lang="ro-RO" sz="2400" b="1" dirty="0">
                <a:solidFill>
                  <a:srgbClr val="F49356"/>
                </a:solidFill>
              </a:rPr>
              <a:t>Informative </a:t>
            </a:r>
            <a:r>
              <a:rPr lang="ro-RO" sz="2400" b="1" dirty="0" err="1">
                <a:solidFill>
                  <a:srgbClr val="F49356"/>
                </a:solidFill>
              </a:rPr>
              <a:t>events</a:t>
            </a:r>
            <a:endParaRPr lang="ro-RO" sz="2400" b="1" dirty="0">
              <a:solidFill>
                <a:srgbClr val="F493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7655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0" y="20566"/>
            <a:ext cx="12205250" cy="6858594"/>
          </a:xfrm>
          <a:prstGeom prst="rect">
            <a:avLst/>
          </a:prstGeom>
        </p:spPr>
      </p:pic>
      <p:sp>
        <p:nvSpPr>
          <p:cNvPr id="7" name="ZoneTexte 12">
            <a:extLst>
              <a:ext uri="{FF2B5EF4-FFF2-40B4-BE49-F238E27FC236}">
                <a16:creationId xmlns="" xmlns:a16="http://schemas.microsoft.com/office/drawing/2014/main" id="{3410C0AE-B487-D34B-B901-FAAC0625B2F3}"/>
              </a:ext>
            </a:extLst>
          </p:cNvPr>
          <p:cNvSpPr txBox="1"/>
          <p:nvPr/>
        </p:nvSpPr>
        <p:spPr>
          <a:xfrm>
            <a:off x="2109742" y="680960"/>
            <a:ext cx="6776349" cy="507831"/>
          </a:xfrm>
          <a:prstGeom prst="rect">
            <a:avLst/>
          </a:prstGeom>
          <a:noFill/>
        </p:spPr>
        <p:txBody>
          <a:bodyPr wrap="square" lIns="45720" tIns="22860" rIns="45720" bIns="22860" rtlCol="0" anchor="t">
            <a:spAutoFit/>
          </a:bodyPr>
          <a:lstStyle/>
          <a:p>
            <a:endParaRPr lang="fr-FR" sz="3000" b="1" dirty="0">
              <a:solidFill>
                <a:srgbClr val="1A6932"/>
              </a:solidFill>
              <a:latin typeface="Verdana"/>
              <a:ea typeface="Verdana"/>
            </a:endParaRPr>
          </a:p>
        </p:txBody>
      </p:sp>
      <p:sp>
        <p:nvSpPr>
          <p:cNvPr id="8" name="ZoneTexte 12">
            <a:extLst>
              <a:ext uri="{FF2B5EF4-FFF2-40B4-BE49-F238E27FC236}">
                <a16:creationId xmlns="" xmlns:a16="http://schemas.microsoft.com/office/drawing/2014/main" id="{3410C0AE-B487-D34B-B901-FAAC0625B2F3}"/>
              </a:ext>
            </a:extLst>
          </p:cNvPr>
          <p:cNvSpPr txBox="1"/>
          <p:nvPr/>
        </p:nvSpPr>
        <p:spPr>
          <a:xfrm>
            <a:off x="2262142" y="833360"/>
            <a:ext cx="6776349" cy="507831"/>
          </a:xfrm>
          <a:prstGeom prst="rect">
            <a:avLst/>
          </a:prstGeom>
          <a:noFill/>
        </p:spPr>
        <p:txBody>
          <a:bodyPr wrap="square" lIns="45720" tIns="22860" rIns="45720" bIns="22860" rtlCol="0" anchor="t">
            <a:spAutoFit/>
          </a:bodyPr>
          <a:lstStyle/>
          <a:p>
            <a:r>
              <a:rPr lang="ro-RO" sz="3000" b="1" dirty="0" err="1">
                <a:solidFill>
                  <a:srgbClr val="1A6932"/>
                </a:solidFill>
                <a:latin typeface="Verdana"/>
                <a:ea typeface="Verdana"/>
              </a:rPr>
              <a:t>Reaching</a:t>
            </a:r>
            <a:r>
              <a:rPr lang="ro-RO" sz="3000" b="1" dirty="0">
                <a:solidFill>
                  <a:srgbClr val="1A6932"/>
                </a:solidFill>
                <a:latin typeface="Verdana"/>
                <a:ea typeface="Verdana"/>
              </a:rPr>
              <a:t> </a:t>
            </a:r>
            <a:r>
              <a:rPr lang="ro-RO" sz="3000" b="1" dirty="0" err="1">
                <a:solidFill>
                  <a:srgbClr val="1A6932"/>
                </a:solidFill>
                <a:latin typeface="Verdana"/>
                <a:ea typeface="Verdana"/>
              </a:rPr>
              <a:t>the</a:t>
            </a:r>
            <a:r>
              <a:rPr lang="ro-RO" sz="3000" b="1" dirty="0">
                <a:solidFill>
                  <a:srgbClr val="1A6932"/>
                </a:solidFill>
                <a:latin typeface="Verdana"/>
                <a:ea typeface="Verdana"/>
              </a:rPr>
              <a:t> </a:t>
            </a:r>
            <a:r>
              <a:rPr lang="ro-RO" sz="3000" b="1" dirty="0" err="1">
                <a:solidFill>
                  <a:srgbClr val="1A6932"/>
                </a:solidFill>
                <a:latin typeface="Verdana"/>
                <a:ea typeface="Verdana"/>
              </a:rPr>
              <a:t>target</a:t>
            </a:r>
            <a:r>
              <a:rPr lang="ro-RO" sz="3000" b="1" dirty="0">
                <a:solidFill>
                  <a:srgbClr val="1A6932"/>
                </a:solidFill>
                <a:latin typeface="Verdana"/>
                <a:ea typeface="Verdana"/>
              </a:rPr>
              <a:t> </a:t>
            </a:r>
            <a:r>
              <a:rPr lang="ro-RO" sz="3000" b="1" dirty="0" err="1">
                <a:solidFill>
                  <a:srgbClr val="1A6932"/>
                </a:solidFill>
                <a:latin typeface="Verdana"/>
                <a:ea typeface="Verdana"/>
              </a:rPr>
              <a:t>group</a:t>
            </a:r>
            <a:endParaRPr lang="fr-FR" sz="3000" b="1" dirty="0">
              <a:solidFill>
                <a:srgbClr val="1A6932"/>
              </a:solidFill>
              <a:latin typeface="Verdana"/>
              <a:ea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0517" y="2338862"/>
            <a:ext cx="10904795" cy="43960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o-RO" sz="2800" b="1" dirty="0">
                <a:solidFill>
                  <a:srgbClr val="F49356"/>
                </a:solidFill>
              </a:rPr>
              <a:t>General public – RBI </a:t>
            </a:r>
            <a:r>
              <a:rPr lang="ro-RO" sz="2800" b="1" dirty="0" err="1" smtClean="0">
                <a:solidFill>
                  <a:srgbClr val="F49356"/>
                </a:solidFill>
              </a:rPr>
              <a:t>population</a:t>
            </a:r>
            <a:endParaRPr lang="ro-RO" sz="2800" b="1" dirty="0" smtClean="0">
              <a:solidFill>
                <a:srgbClr val="F49356"/>
              </a:solidFill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F49356"/>
                </a:solidFill>
              </a:rPr>
              <a:t>Specialized audience </a:t>
            </a:r>
            <a:r>
              <a:rPr lang="en-US" sz="2800" dirty="0">
                <a:solidFill>
                  <a:srgbClr val="F49356"/>
                </a:solidFill>
              </a:rPr>
              <a:t>– potential beneficiaries/beneficiaries of PR BI operations: public administration; CDI organizations; universities; clusters; SMEs; chambers of commerce; NGOs etc</a:t>
            </a:r>
            <a:r>
              <a:rPr lang="en-US" sz="2800" dirty="0" smtClean="0">
                <a:solidFill>
                  <a:srgbClr val="F49356"/>
                </a:solidFill>
              </a:rPr>
              <a:t>.</a:t>
            </a:r>
            <a:endParaRPr lang="ro-RO" sz="2800" dirty="0" smtClean="0">
              <a:solidFill>
                <a:srgbClr val="F49356"/>
              </a:solidFill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o-RO" sz="2800" b="1" dirty="0">
                <a:solidFill>
                  <a:srgbClr val="F49356"/>
                </a:solidFill>
              </a:rPr>
              <a:t>Information </a:t>
            </a:r>
            <a:r>
              <a:rPr lang="ro-RO" sz="2800" b="1" dirty="0" err="1">
                <a:solidFill>
                  <a:srgbClr val="F49356"/>
                </a:solidFill>
              </a:rPr>
              <a:t>facilitators</a:t>
            </a:r>
            <a:r>
              <a:rPr lang="ro-RO" sz="2800" b="1" dirty="0">
                <a:solidFill>
                  <a:srgbClr val="F49356"/>
                </a:solidFill>
              </a:rPr>
              <a:t> </a:t>
            </a:r>
            <a:r>
              <a:rPr lang="ro-RO" sz="2800" dirty="0">
                <a:solidFill>
                  <a:srgbClr val="F49356"/>
                </a:solidFill>
              </a:rPr>
              <a:t>– European </a:t>
            </a:r>
            <a:r>
              <a:rPr lang="ro-RO" sz="2800" dirty="0" err="1">
                <a:solidFill>
                  <a:srgbClr val="F49356"/>
                </a:solidFill>
              </a:rPr>
              <a:t>and</a:t>
            </a:r>
            <a:r>
              <a:rPr lang="ro-RO" sz="2800" dirty="0">
                <a:solidFill>
                  <a:srgbClr val="F49356"/>
                </a:solidFill>
              </a:rPr>
              <a:t> </a:t>
            </a:r>
            <a:r>
              <a:rPr lang="ro-RO" sz="2800" dirty="0" err="1">
                <a:solidFill>
                  <a:srgbClr val="F49356"/>
                </a:solidFill>
              </a:rPr>
              <a:t>national</a:t>
            </a:r>
            <a:r>
              <a:rPr lang="ro-RO" sz="2800" dirty="0">
                <a:solidFill>
                  <a:srgbClr val="F49356"/>
                </a:solidFill>
              </a:rPr>
              <a:t> </a:t>
            </a:r>
            <a:r>
              <a:rPr lang="ro-RO" sz="2800" dirty="0" err="1">
                <a:solidFill>
                  <a:srgbClr val="F49356"/>
                </a:solidFill>
              </a:rPr>
              <a:t>networks</a:t>
            </a:r>
            <a:r>
              <a:rPr lang="ro-RO" sz="2800" dirty="0">
                <a:solidFill>
                  <a:srgbClr val="F49356"/>
                </a:solidFill>
              </a:rPr>
              <a:t>, </a:t>
            </a:r>
            <a:r>
              <a:rPr lang="ro-RO" sz="2800" dirty="0" err="1">
                <a:solidFill>
                  <a:srgbClr val="F49356"/>
                </a:solidFill>
              </a:rPr>
              <a:t>the</a:t>
            </a:r>
            <a:r>
              <a:rPr lang="ro-RO" sz="2800" dirty="0">
                <a:solidFill>
                  <a:srgbClr val="F49356"/>
                </a:solidFill>
              </a:rPr>
              <a:t> </a:t>
            </a:r>
            <a:r>
              <a:rPr lang="ro-RO" sz="2800" dirty="0" err="1">
                <a:solidFill>
                  <a:srgbClr val="F49356"/>
                </a:solidFill>
              </a:rPr>
              <a:t>internal</a:t>
            </a:r>
            <a:r>
              <a:rPr lang="ro-RO" sz="2800" dirty="0">
                <a:solidFill>
                  <a:srgbClr val="F49356"/>
                </a:solidFill>
              </a:rPr>
              <a:t> public </a:t>
            </a:r>
            <a:r>
              <a:rPr lang="ro-RO" sz="2800" dirty="0" smtClean="0">
                <a:solidFill>
                  <a:srgbClr val="F49356"/>
                </a:solidFill>
              </a:rPr>
              <a:t>(MA RP </a:t>
            </a:r>
            <a:r>
              <a:rPr lang="ro-RO" sz="2800" dirty="0" err="1" smtClean="0">
                <a:solidFill>
                  <a:srgbClr val="F49356"/>
                </a:solidFill>
              </a:rPr>
              <a:t>and</a:t>
            </a:r>
            <a:r>
              <a:rPr lang="ro-RO" sz="2800" dirty="0" smtClean="0">
                <a:solidFill>
                  <a:srgbClr val="F49356"/>
                </a:solidFill>
              </a:rPr>
              <a:t> </a:t>
            </a:r>
            <a:r>
              <a:rPr lang="ro-RO" sz="2800" dirty="0">
                <a:solidFill>
                  <a:srgbClr val="F49356"/>
                </a:solidFill>
              </a:rPr>
              <a:t>ADR BI </a:t>
            </a:r>
            <a:r>
              <a:rPr lang="ro-RO" sz="2800" dirty="0" err="1">
                <a:solidFill>
                  <a:srgbClr val="F49356"/>
                </a:solidFill>
              </a:rPr>
              <a:t>employees</a:t>
            </a:r>
            <a:r>
              <a:rPr lang="ro-RO" sz="2800" dirty="0">
                <a:solidFill>
                  <a:srgbClr val="F49356"/>
                </a:solidFill>
              </a:rPr>
              <a:t>, CDR BI, CRP BI, CRI BI, etc.); mass media; regional, </a:t>
            </a:r>
            <a:r>
              <a:rPr lang="ro-RO" sz="2800" dirty="0" err="1">
                <a:solidFill>
                  <a:srgbClr val="F49356"/>
                </a:solidFill>
              </a:rPr>
              <a:t>national</a:t>
            </a:r>
            <a:r>
              <a:rPr lang="ro-RO" sz="2800" dirty="0">
                <a:solidFill>
                  <a:srgbClr val="F49356"/>
                </a:solidFill>
              </a:rPr>
              <a:t> </a:t>
            </a:r>
            <a:r>
              <a:rPr lang="ro-RO" sz="2800" dirty="0" err="1">
                <a:solidFill>
                  <a:srgbClr val="F49356"/>
                </a:solidFill>
              </a:rPr>
              <a:t>and</a:t>
            </a:r>
            <a:r>
              <a:rPr lang="ro-RO" sz="2800" dirty="0">
                <a:solidFill>
                  <a:srgbClr val="F49356"/>
                </a:solidFill>
              </a:rPr>
              <a:t> </a:t>
            </a:r>
            <a:r>
              <a:rPr lang="ro-RO" sz="2800" dirty="0" err="1">
                <a:solidFill>
                  <a:srgbClr val="F49356"/>
                </a:solidFill>
              </a:rPr>
              <a:t>international</a:t>
            </a:r>
            <a:r>
              <a:rPr lang="ro-RO" sz="2800" dirty="0">
                <a:solidFill>
                  <a:srgbClr val="F49356"/>
                </a:solidFill>
              </a:rPr>
              <a:t> </a:t>
            </a:r>
            <a:r>
              <a:rPr lang="ro-RO" sz="2800" dirty="0" err="1">
                <a:solidFill>
                  <a:srgbClr val="F49356"/>
                </a:solidFill>
              </a:rPr>
              <a:t>partners</a:t>
            </a:r>
            <a:r>
              <a:rPr lang="ro-RO" sz="2800" dirty="0">
                <a:solidFill>
                  <a:srgbClr val="F49356"/>
                </a:solidFill>
              </a:rPr>
              <a:t>.</a:t>
            </a:r>
            <a:r>
              <a:rPr lang="ro-RO" dirty="0"/>
              <a:t/>
            </a:r>
            <a:br>
              <a:rPr lang="ro-RO" dirty="0"/>
            </a:br>
            <a:endParaRPr lang="ro-RO" sz="4000" b="1" dirty="0">
              <a:solidFill>
                <a:srgbClr val="F493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7201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0" y="20566"/>
            <a:ext cx="12205250" cy="6858594"/>
          </a:xfrm>
          <a:prstGeom prst="rect">
            <a:avLst/>
          </a:prstGeom>
        </p:spPr>
      </p:pic>
      <p:sp>
        <p:nvSpPr>
          <p:cNvPr id="7" name="ZoneTexte 12">
            <a:extLst>
              <a:ext uri="{FF2B5EF4-FFF2-40B4-BE49-F238E27FC236}">
                <a16:creationId xmlns="" xmlns:a16="http://schemas.microsoft.com/office/drawing/2014/main" id="{3410C0AE-B487-D34B-B901-FAAC0625B2F3}"/>
              </a:ext>
            </a:extLst>
          </p:cNvPr>
          <p:cNvSpPr txBox="1"/>
          <p:nvPr/>
        </p:nvSpPr>
        <p:spPr>
          <a:xfrm>
            <a:off x="2109742" y="680960"/>
            <a:ext cx="6776349" cy="507831"/>
          </a:xfrm>
          <a:prstGeom prst="rect">
            <a:avLst/>
          </a:prstGeom>
          <a:noFill/>
        </p:spPr>
        <p:txBody>
          <a:bodyPr wrap="square" lIns="45720" tIns="22860" rIns="45720" bIns="22860" rtlCol="0" anchor="t">
            <a:spAutoFit/>
          </a:bodyPr>
          <a:lstStyle/>
          <a:p>
            <a:endParaRPr lang="fr-FR" sz="3000" b="1" dirty="0">
              <a:solidFill>
                <a:srgbClr val="1A6932"/>
              </a:solidFill>
              <a:latin typeface="Verdana"/>
              <a:ea typeface="Verdan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742" y="2100130"/>
            <a:ext cx="7439385" cy="33862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49916" y="496292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sz="2800" b="1" dirty="0">
                <a:solidFill>
                  <a:srgbClr val="316A3F"/>
                </a:solidFill>
                <a:latin typeface="Verdana" panose="020B0604030504040204" pitchFamily="34" charset="0"/>
              </a:rPr>
              <a:t>Discover Bucharest-</a:t>
            </a:r>
            <a:r>
              <a:rPr lang="en-US" sz="2800" b="1" dirty="0" err="1">
                <a:solidFill>
                  <a:srgbClr val="316A3F"/>
                </a:solidFill>
                <a:latin typeface="Verdana" panose="020B0604030504040204" pitchFamily="34" charset="0"/>
              </a:rPr>
              <a:t>Ilfov</a:t>
            </a:r>
            <a:r>
              <a:rPr lang="en-US" sz="2800" b="1" dirty="0">
                <a:solidFill>
                  <a:srgbClr val="316A3F"/>
                </a:solidFill>
                <a:latin typeface="Verdana" panose="020B0604030504040204" pitchFamily="34" charset="0"/>
              </a:rPr>
              <a:t>, the region for citizens - 11Stand22368</a:t>
            </a:r>
            <a:endParaRPr lang="en-US" sz="2800" b="1" i="0" dirty="0">
              <a:solidFill>
                <a:srgbClr val="316A3F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8700" y="5486400"/>
            <a:ext cx="1021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>
                <a:hlinkClick r:id="rId4"/>
              </a:rPr>
              <a:t>#</a:t>
            </a:r>
            <a:r>
              <a:rPr lang="en-US" b="1" dirty="0" err="1">
                <a:hlinkClick r:id="rId4"/>
              </a:rPr>
              <a:t>EURegionsWeek</a:t>
            </a:r>
            <a:r>
              <a:rPr lang="en-US" b="1" dirty="0">
                <a:hlinkClick r:id="rId4"/>
              </a:rPr>
              <a:t> </a:t>
            </a:r>
            <a:r>
              <a:rPr lang="en-US" b="1" dirty="0" smtClean="0">
                <a:hlinkClick r:id="rId4"/>
              </a:rPr>
              <a:t>2022</a:t>
            </a:r>
            <a:r>
              <a:rPr lang="ro-RO" b="1" dirty="0" smtClean="0">
                <a:hlinkClick r:id="rId4"/>
              </a:rPr>
              <a:t> / </a:t>
            </a:r>
            <a:r>
              <a:rPr lang="ro-RO" b="1" dirty="0" err="1" smtClean="0">
                <a:hlinkClick r:id="rId4"/>
              </a:rPr>
              <a:t>Exhibitors</a:t>
            </a:r>
            <a:endParaRPr lang="en-US" b="1" dirty="0"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1631049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0" y="20566"/>
            <a:ext cx="12205250" cy="6858594"/>
          </a:xfrm>
          <a:prstGeom prst="rect">
            <a:avLst/>
          </a:prstGeom>
        </p:spPr>
      </p:pic>
      <p:sp>
        <p:nvSpPr>
          <p:cNvPr id="7" name="ZoneTexte 12">
            <a:extLst>
              <a:ext uri="{FF2B5EF4-FFF2-40B4-BE49-F238E27FC236}">
                <a16:creationId xmlns="" xmlns:a16="http://schemas.microsoft.com/office/drawing/2014/main" id="{3410C0AE-B487-D34B-B901-FAAC0625B2F3}"/>
              </a:ext>
            </a:extLst>
          </p:cNvPr>
          <p:cNvSpPr txBox="1"/>
          <p:nvPr/>
        </p:nvSpPr>
        <p:spPr>
          <a:xfrm>
            <a:off x="2109742" y="680960"/>
            <a:ext cx="6776349" cy="507831"/>
          </a:xfrm>
          <a:prstGeom prst="rect">
            <a:avLst/>
          </a:prstGeom>
          <a:noFill/>
        </p:spPr>
        <p:txBody>
          <a:bodyPr wrap="square" lIns="45720" tIns="22860" rIns="45720" bIns="22860" rtlCol="0" anchor="t">
            <a:spAutoFit/>
          </a:bodyPr>
          <a:lstStyle/>
          <a:p>
            <a:endParaRPr lang="fr-FR" sz="3000" b="1" dirty="0">
              <a:solidFill>
                <a:srgbClr val="1A6932"/>
              </a:solidFill>
              <a:latin typeface="Verdana"/>
              <a:ea typeface="Verdana"/>
            </a:endParaRPr>
          </a:p>
        </p:txBody>
      </p:sp>
      <p:pic>
        <p:nvPicPr>
          <p:cNvPr id="4" name="Picture 2" descr="Sigla cu denumire">
            <a:extLst>
              <a:ext uri="{FF2B5EF4-FFF2-40B4-BE49-F238E27FC236}">
                <a16:creationId xmlns="" xmlns:a16="http://schemas.microsoft.com/office/drawing/2014/main" id="{C090BE72-67E5-47A3-84BA-1AB1314A9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815" y="1549790"/>
            <a:ext cx="2480405" cy="241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998DEFF-6045-4935-857F-D7EDC08E0402}"/>
              </a:ext>
            </a:extLst>
          </p:cNvPr>
          <p:cNvSpPr txBox="1"/>
          <p:nvPr/>
        </p:nvSpPr>
        <p:spPr>
          <a:xfrm>
            <a:off x="3676746" y="680960"/>
            <a:ext cx="42867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1A6932"/>
                </a:solidFill>
              </a:rPr>
              <a:t>Thank you</a:t>
            </a:r>
            <a:r>
              <a:rPr lang="ro-RO" sz="6000" b="1" dirty="0" smtClean="0">
                <a:solidFill>
                  <a:srgbClr val="1A6932"/>
                </a:solidFill>
              </a:rPr>
              <a:t>!</a:t>
            </a:r>
            <a:endParaRPr lang="en-US" sz="6000" b="1" dirty="0">
              <a:solidFill>
                <a:srgbClr val="1A6932"/>
              </a:solidFill>
            </a:endParaRPr>
          </a:p>
        </p:txBody>
      </p:sp>
      <p:sp>
        <p:nvSpPr>
          <p:cNvPr id="6" name="Rectangle 5">
            <a:extLst/>
          </p:cNvPr>
          <p:cNvSpPr/>
          <p:nvPr/>
        </p:nvSpPr>
        <p:spPr>
          <a:xfrm>
            <a:off x="1476722" y="4323979"/>
            <a:ext cx="8686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600"/>
              </a:spcBef>
              <a:defRPr/>
            </a:pPr>
            <a:r>
              <a:rPr lang="en-US" sz="2400" b="1" dirty="0" smtClean="0">
                <a:solidFill>
                  <a:srgbClr val="1A69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Bucharest-Ilfov Regional Development Agency</a:t>
            </a:r>
            <a:endParaRPr lang="ro-RO" sz="2400" b="1" dirty="0" smtClean="0">
              <a:solidFill>
                <a:srgbClr val="1A693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2400" b="1" dirty="0" smtClean="0">
                <a:solidFill>
                  <a:srgbClr val="1A69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163 </a:t>
            </a:r>
            <a:r>
              <a:rPr lang="ro-RO" sz="2400" b="1" dirty="0" smtClean="0">
                <a:solidFill>
                  <a:srgbClr val="1A69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Mihai Eminescu </a:t>
            </a:r>
            <a:r>
              <a:rPr lang="en-US" sz="2400" b="1" dirty="0" smtClean="0">
                <a:solidFill>
                  <a:srgbClr val="1A69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street</a:t>
            </a:r>
            <a:r>
              <a:rPr lang="ro-RO" sz="2400" b="1" dirty="0" smtClean="0">
                <a:solidFill>
                  <a:srgbClr val="1A69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smtClean="0">
                <a:solidFill>
                  <a:srgbClr val="1A69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b="1" baseline="30000" dirty="0" smtClean="0">
                <a:solidFill>
                  <a:srgbClr val="1A69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2400" b="1" dirty="0" smtClean="0">
                <a:solidFill>
                  <a:srgbClr val="1A69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400" b="1" dirty="0" smtClean="0">
                <a:solidFill>
                  <a:srgbClr val="1A69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sector, Buc</a:t>
            </a:r>
            <a:r>
              <a:rPr lang="en-US" sz="2400" b="1" dirty="0" err="1" smtClean="0">
                <a:solidFill>
                  <a:srgbClr val="1A69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harest</a:t>
            </a:r>
            <a:endParaRPr lang="ro-RO" sz="2400" b="1" dirty="0" smtClean="0">
              <a:solidFill>
                <a:srgbClr val="1A693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2400" b="1" dirty="0" smtClean="0">
                <a:solidFill>
                  <a:srgbClr val="1A69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Phone</a:t>
            </a:r>
            <a:r>
              <a:rPr lang="ro-RO" sz="2400" b="1" dirty="0" smtClean="0">
                <a:solidFill>
                  <a:srgbClr val="1A69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/Fax: +40 21.315.96.59; +40 21.315.96.65 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ro-RO" sz="2400" b="1" dirty="0" smtClean="0">
                <a:solidFill>
                  <a:srgbClr val="1A69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E-mail: contact@adrbi.ro 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ro-RO" sz="2400" b="1" dirty="0" smtClean="0">
                <a:solidFill>
                  <a:srgbClr val="1A69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www.adrbi.ro </a:t>
            </a:r>
            <a:endParaRPr lang="ro-RO" sz="2400" b="1" dirty="0">
              <a:solidFill>
                <a:srgbClr val="1A693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9372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EC Square Sans Pro Medium"/>
        <a:ea typeface="EC Square Sans Pro Medium"/>
        <a:cs typeface="EC Square Sans Pro Medium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3A239B908BBE498C73AEE59BE8FAFB" ma:contentTypeVersion="9" ma:contentTypeDescription="Create a new document." ma:contentTypeScope="" ma:versionID="4e96f8c718791d3e9c4343acaba59dc6">
  <xsd:schema xmlns:xsd="http://www.w3.org/2001/XMLSchema" xmlns:xs="http://www.w3.org/2001/XMLSchema" xmlns:p="http://schemas.microsoft.com/office/2006/metadata/properties" xmlns:ns2="01bb61ae-4eb0-490b-ba48-c0c5dc4c96a6" targetNamespace="http://schemas.microsoft.com/office/2006/metadata/properties" ma:root="true" ma:fieldsID="639a9ead09ff9ed81019084d22795ee5" ns2:_="">
    <xsd:import namespace="01bb61ae-4eb0-490b-ba48-c0c5dc4c96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bb61ae-4eb0-490b-ba48-c0c5dc4c96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7287DF-1251-4DB4-B330-9B9F686A18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43D017-F006-48CD-B75B-A2735461D7D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1bb61ae-4eb0-490b-ba48-c0c5dc4c96a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5BBD074-3159-4DE3-935F-C0C457C4178C}">
  <ds:schemaRefs>
    <ds:schemaRef ds:uri="01bb61ae-4eb0-490b-ba48-c0c5dc4c96a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265</Words>
  <Application>Microsoft Office PowerPoint</Application>
  <PresentationFormat>Widescreen</PresentationFormat>
  <Paragraphs>42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EC Square Sans Pro Medium</vt:lpstr>
      <vt:lpstr>Helvetica Neue</vt:lpstr>
      <vt:lpstr>Helvetica Neue Medium</vt:lpstr>
      <vt:lpstr>Myriad Pro</vt:lpstr>
      <vt:lpstr>Verdana</vt:lpstr>
      <vt:lpstr>Wingdings</vt:lpstr>
      <vt:lpstr>Thème Office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Martin Popowski</dc:creator>
  <cp:lastModifiedBy>LIVIU RANCIOAGA</cp:lastModifiedBy>
  <cp:revision>93</cp:revision>
  <dcterms:created xsi:type="dcterms:W3CDTF">2022-01-13T10:38:26Z</dcterms:created>
  <dcterms:modified xsi:type="dcterms:W3CDTF">2022-10-11T11:03:25Z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0x010100303A239B908BBE498C73AEE59BE8FAFB</vt:lpwstr>
  </property>
</Properties>
</file>